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BC5C802-AE60-4697-A41E-9036587F5117}">
  <a:tblStyle styleId="{EBC5C802-AE60-4697-A41E-9036587F511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slide" Target="slides/slide16.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b0300a176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b0300a176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a8bf3706b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a8bf3706b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b0300a176b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b0300a176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a8bf3706b4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a8bf3706b4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a83a338b6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a83a338b6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b0300a176b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b0300a176b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a98706aaa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a98706aaa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a98706aaa9_1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a98706aaa9_1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a8bf3706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a8bf3706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a8bf3706b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a8bf3706b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a98706aaa9_1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a98706aaa9_1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a8bf3706b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a8bf3706b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a8bf3706b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a8bf3706b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9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b0300a176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b0300a176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b0300a176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b0300a176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9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a8bf3706b4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a8bf3706b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7.png"/><Relationship Id="rId6"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github.com/subha5gemini/MillionSongDataset/blob/master/subset-compiled.csv" TargetMode="External"/><Relationship Id="rId4" Type="http://schemas.openxmlformats.org/officeDocument/2006/relationships/hyperlink" Target="http://millionsongdataset.com/sites/default/files/challenge/train_triplets.txt.zip" TargetMode="External"/><Relationship Id="rId5"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2193131"/>
            <a:ext cx="9144000" cy="3500438"/>
          </a:xfrm>
          <a:prstGeom prst="rect">
            <a:avLst/>
          </a:prstGeom>
          <a:noFill/>
          <a:ln>
            <a:noFill/>
          </a:ln>
        </p:spPr>
      </p:pic>
      <p:sp>
        <p:nvSpPr>
          <p:cNvPr id="55" name="Google Shape;55;p13"/>
          <p:cNvSpPr txBox="1"/>
          <p:nvPr>
            <p:ph type="ctrTitle"/>
          </p:nvPr>
        </p:nvSpPr>
        <p:spPr>
          <a:xfrm>
            <a:off x="311708" y="400325"/>
            <a:ext cx="8520600" cy="2052600"/>
          </a:xfrm>
          <a:prstGeom prst="rect">
            <a:avLst/>
          </a:prstGeom>
        </p:spPr>
        <p:txBody>
          <a:bodyPr anchorCtr="0" anchor="b" bIns="91425" lIns="91425" spcFirstLastPara="1" rIns="91425" wrap="square" tIns="91425">
            <a:noAutofit/>
          </a:bodyPr>
          <a:lstStyle/>
          <a:p>
            <a:pPr indent="0" lvl="0" marL="0" rtl="0" algn="ctr">
              <a:lnSpc>
                <a:spcPct val="115000"/>
              </a:lnSpc>
              <a:spcBef>
                <a:spcPts val="1200"/>
              </a:spcBef>
              <a:spcAft>
                <a:spcPts val="0"/>
              </a:spcAft>
              <a:buClr>
                <a:schemeClr val="dk1"/>
              </a:buClr>
              <a:buSzPts val="1100"/>
              <a:buFont typeface="Arial"/>
              <a:buNone/>
            </a:pPr>
            <a:r>
              <a:rPr b="1" lang="en" sz="2900">
                <a:highlight>
                  <a:srgbClr val="FFFFFF"/>
                </a:highlight>
              </a:rPr>
              <a:t>A Music Recommendation System </a:t>
            </a:r>
            <a:endParaRPr b="1" sz="2900">
              <a:highlight>
                <a:srgbClr val="FFFFFF"/>
              </a:highlight>
            </a:endParaRPr>
          </a:p>
          <a:p>
            <a:pPr indent="0" lvl="0" marL="0" rtl="0" algn="ctr">
              <a:lnSpc>
                <a:spcPct val="115000"/>
              </a:lnSpc>
              <a:spcBef>
                <a:spcPts val="1200"/>
              </a:spcBef>
              <a:spcAft>
                <a:spcPts val="0"/>
              </a:spcAft>
              <a:buClr>
                <a:schemeClr val="dk1"/>
              </a:buClr>
              <a:buSzPts val="1100"/>
              <a:buFont typeface="Arial"/>
              <a:buNone/>
            </a:pPr>
            <a:r>
              <a:rPr b="1" lang="en" sz="2900">
                <a:highlight>
                  <a:srgbClr val="FFFFFF"/>
                </a:highlight>
              </a:rPr>
              <a:t>Based on Network</a:t>
            </a:r>
            <a:endParaRPr b="1" sz="2900">
              <a:highlight>
                <a:srgbClr val="FFFFFF"/>
              </a:highlight>
            </a:endParaRPr>
          </a:p>
          <a:p>
            <a:pPr indent="0" lvl="0" marL="0" rtl="0" algn="l">
              <a:lnSpc>
                <a:spcPct val="115000"/>
              </a:lnSpc>
              <a:spcBef>
                <a:spcPts val="1200"/>
              </a:spcBef>
              <a:spcAft>
                <a:spcPts val="1200"/>
              </a:spcAft>
              <a:buClr>
                <a:schemeClr val="dk1"/>
              </a:buClr>
              <a:buSzPts val="1100"/>
              <a:buFont typeface="Arial"/>
              <a:buNone/>
            </a:pPr>
            <a:r>
              <a:rPr b="1" lang="en" sz="1400">
                <a:highlight>
                  <a:srgbClr val="FFFFFF"/>
                </a:highlight>
              </a:rPr>
              <a:t>                                                                           ------------ A Network Study of Million Song Dataset</a:t>
            </a:r>
            <a:endParaRPr/>
          </a:p>
        </p:txBody>
      </p:sp>
      <p:sp>
        <p:nvSpPr>
          <p:cNvPr id="56" name="Google Shape;56;p13"/>
          <p:cNvSpPr txBox="1"/>
          <p:nvPr>
            <p:ph idx="1" type="subTitle"/>
          </p:nvPr>
        </p:nvSpPr>
        <p:spPr>
          <a:xfrm>
            <a:off x="-1898100" y="2605525"/>
            <a:ext cx="8520600" cy="792600"/>
          </a:xfrm>
          <a:prstGeom prst="rect">
            <a:avLst/>
          </a:prstGeom>
        </p:spPr>
        <p:txBody>
          <a:bodyPr anchorCtr="0" anchor="t" bIns="91425" lIns="91425" spcFirstLastPara="1" rIns="91425" wrap="square" tIns="91425">
            <a:noAutofit/>
          </a:bodyPr>
          <a:lstStyle/>
          <a:p>
            <a:pPr indent="0" lvl="0" marL="0" rtl="0" algn="ctr">
              <a:lnSpc>
                <a:spcPct val="115000"/>
              </a:lnSpc>
              <a:spcBef>
                <a:spcPts val="1200"/>
              </a:spcBef>
              <a:spcAft>
                <a:spcPts val="0"/>
              </a:spcAft>
              <a:buClr>
                <a:schemeClr val="dk1"/>
              </a:buClr>
              <a:buSzPts val="1100"/>
              <a:buFont typeface="Arial"/>
              <a:buNone/>
            </a:pPr>
            <a:r>
              <a:rPr lang="en" sz="1400">
                <a:solidFill>
                  <a:schemeClr val="dk1"/>
                </a:solidFill>
                <a:highlight>
                  <a:srgbClr val="FFFFFF"/>
                </a:highlight>
              </a:rPr>
              <a:t>Team: Ryan Deng, Xinyi(Sarah) Zhao, Yue Ma</a:t>
            </a:r>
            <a:endParaRPr sz="1400">
              <a:solidFill>
                <a:schemeClr val="dk1"/>
              </a:solidFill>
              <a:highlight>
                <a:srgbClr val="FFFFFF"/>
              </a:highlight>
            </a:endParaRPr>
          </a:p>
          <a:p>
            <a:pPr indent="0" lvl="0" marL="0" rtl="0" algn="ctr">
              <a:spcBef>
                <a:spcPts val="120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22"/>
          <p:cNvPicPr preferRelativeResize="0"/>
          <p:nvPr/>
        </p:nvPicPr>
        <p:blipFill>
          <a:blip r:embed="rId3">
            <a:alphaModFix/>
          </a:blip>
          <a:stretch>
            <a:fillRect/>
          </a:stretch>
        </p:blipFill>
        <p:spPr>
          <a:xfrm>
            <a:off x="5422300" y="1717625"/>
            <a:ext cx="2926624" cy="2926625"/>
          </a:xfrm>
          <a:prstGeom prst="rect">
            <a:avLst/>
          </a:prstGeom>
          <a:noFill/>
          <a:ln>
            <a:noFill/>
          </a:ln>
        </p:spPr>
      </p:pic>
      <p:sp>
        <p:nvSpPr>
          <p:cNvPr id="124" name="Google Shape;124;p22"/>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This graph </a:t>
            </a:r>
            <a:r>
              <a:rPr lang="en" sz="2300"/>
              <a:t>fulfills</a:t>
            </a:r>
            <a:r>
              <a:rPr lang="en" sz="2300"/>
              <a:t> the conditions of a Small-World Network </a:t>
            </a:r>
            <a:endParaRPr sz="2300"/>
          </a:p>
        </p:txBody>
      </p:sp>
      <p:sp>
        <p:nvSpPr>
          <p:cNvPr id="125" name="Google Shape;125;p22"/>
          <p:cNvSpPr txBox="1"/>
          <p:nvPr/>
        </p:nvSpPr>
        <p:spPr>
          <a:xfrm>
            <a:off x="5132400" y="4633425"/>
            <a:ext cx="3623700" cy="32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Network Graph of a Watts Strogatz network</a:t>
            </a:r>
            <a:endParaRPr sz="1200">
              <a:solidFill>
                <a:schemeClr val="dk1"/>
              </a:solidFill>
            </a:endParaRPr>
          </a:p>
          <a:p>
            <a:pPr indent="0" lvl="0" marL="0" rtl="0" algn="ctr">
              <a:spcBef>
                <a:spcPts val="0"/>
              </a:spcBef>
              <a:spcAft>
                <a:spcPts val="0"/>
              </a:spcAft>
              <a:buClr>
                <a:schemeClr val="dk1"/>
              </a:buClr>
              <a:buSzPts val="1100"/>
              <a:buFont typeface="Arial"/>
              <a:buNone/>
            </a:pPr>
            <a:r>
              <a:rPr lang="en" sz="1200">
                <a:solidFill>
                  <a:schemeClr val="dk1"/>
                </a:solidFill>
              </a:rPr>
              <a:t>(</a:t>
            </a:r>
            <a:r>
              <a:rPr lang="en" sz="1050">
                <a:solidFill>
                  <a:schemeClr val="dk1"/>
                </a:solidFill>
                <a:highlight>
                  <a:srgbClr val="FFFFFE"/>
                </a:highlight>
                <a:latin typeface="Courier New"/>
                <a:ea typeface="Courier New"/>
                <a:cs typeface="Courier New"/>
                <a:sym typeface="Courier New"/>
              </a:rPr>
              <a:t>nx.watts_strogatz_graph(</a:t>
            </a:r>
            <a:r>
              <a:rPr lang="en" sz="1050">
                <a:solidFill>
                  <a:srgbClr val="09885A"/>
                </a:solidFill>
                <a:highlight>
                  <a:srgbClr val="FFFFFE"/>
                </a:highlight>
                <a:latin typeface="Courier New"/>
                <a:ea typeface="Courier New"/>
                <a:cs typeface="Courier New"/>
                <a:sym typeface="Courier New"/>
              </a:rPr>
              <a:t>3535</a:t>
            </a:r>
            <a:r>
              <a:rPr lang="en" sz="1050">
                <a:solidFill>
                  <a:schemeClr val="dk1"/>
                </a:solidFill>
                <a:highlight>
                  <a:srgbClr val="FFFFFE"/>
                </a:highlight>
                <a:latin typeface="Courier New"/>
                <a:ea typeface="Courier New"/>
                <a:cs typeface="Courier New"/>
                <a:sym typeface="Courier New"/>
              </a:rPr>
              <a:t>,</a:t>
            </a:r>
            <a:r>
              <a:rPr lang="en" sz="1050">
                <a:solidFill>
                  <a:srgbClr val="09885A"/>
                </a:solidFill>
                <a:highlight>
                  <a:srgbClr val="FFFFFE"/>
                </a:highlight>
                <a:latin typeface="Courier New"/>
                <a:ea typeface="Courier New"/>
                <a:cs typeface="Courier New"/>
                <a:sym typeface="Courier New"/>
              </a:rPr>
              <a:t>114</a:t>
            </a:r>
            <a:r>
              <a:rPr lang="en" sz="1050">
                <a:solidFill>
                  <a:schemeClr val="dk1"/>
                </a:solidFill>
                <a:highlight>
                  <a:srgbClr val="FFFFFE"/>
                </a:highlight>
                <a:latin typeface="Courier New"/>
                <a:ea typeface="Courier New"/>
                <a:cs typeface="Courier New"/>
                <a:sym typeface="Courier New"/>
              </a:rPr>
              <a:t>,</a:t>
            </a:r>
            <a:r>
              <a:rPr lang="en" sz="1050">
                <a:solidFill>
                  <a:srgbClr val="09885A"/>
                </a:solidFill>
                <a:highlight>
                  <a:srgbClr val="FFFFFE"/>
                </a:highlight>
                <a:latin typeface="Courier New"/>
                <a:ea typeface="Courier New"/>
                <a:cs typeface="Courier New"/>
                <a:sym typeface="Courier New"/>
              </a:rPr>
              <a:t>0.2</a:t>
            </a:r>
            <a:r>
              <a:rPr lang="en" sz="1050">
                <a:solidFill>
                  <a:schemeClr val="dk1"/>
                </a:solidFill>
                <a:highlight>
                  <a:srgbClr val="FFFFFE"/>
                </a:highlight>
                <a:latin typeface="Courier New"/>
                <a:ea typeface="Courier New"/>
                <a:cs typeface="Courier New"/>
                <a:sym typeface="Courier New"/>
              </a:rPr>
              <a:t>)</a:t>
            </a:r>
            <a:r>
              <a:rPr lang="en" sz="1200">
                <a:solidFill>
                  <a:schemeClr val="dk1"/>
                </a:solidFill>
              </a:rPr>
              <a:t>)</a:t>
            </a:r>
            <a:endParaRPr sz="1050">
              <a:solidFill>
                <a:schemeClr val="dk1"/>
              </a:solidFill>
              <a:highlight>
                <a:srgbClr val="FFFFFE"/>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None/>
            </a:pPr>
            <a:r>
              <a:t/>
            </a:r>
            <a:endParaRPr/>
          </a:p>
        </p:txBody>
      </p:sp>
      <p:sp>
        <p:nvSpPr>
          <p:cNvPr id="126" name="Google Shape;126;p22"/>
          <p:cNvSpPr txBox="1"/>
          <p:nvPr/>
        </p:nvSpPr>
        <p:spPr>
          <a:xfrm>
            <a:off x="5217775" y="605550"/>
            <a:ext cx="4972500" cy="196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Number of nodes: 3535</a:t>
            </a:r>
            <a:endParaRPr>
              <a:solidFill>
                <a:schemeClr val="dk1"/>
              </a:solidFill>
            </a:endParaRPr>
          </a:p>
          <a:p>
            <a:pPr indent="0" lvl="0" marL="0" rtl="0" algn="l">
              <a:spcBef>
                <a:spcPts val="0"/>
              </a:spcBef>
              <a:spcAft>
                <a:spcPts val="0"/>
              </a:spcAft>
              <a:buNone/>
            </a:pPr>
            <a:r>
              <a:rPr lang="en">
                <a:solidFill>
                  <a:schemeClr val="dk1"/>
                </a:solidFill>
              </a:rPr>
              <a:t>Number of edges: 201495</a:t>
            </a:r>
            <a:endParaRPr>
              <a:solidFill>
                <a:schemeClr val="dk1"/>
              </a:solidFill>
            </a:endParaRPr>
          </a:p>
          <a:p>
            <a:pPr indent="0" lvl="0" marL="0" rtl="0" algn="l">
              <a:spcBef>
                <a:spcPts val="0"/>
              </a:spcBef>
              <a:spcAft>
                <a:spcPts val="0"/>
              </a:spcAft>
              <a:buNone/>
            </a:pPr>
            <a:r>
              <a:rPr lang="en">
                <a:solidFill>
                  <a:schemeClr val="dk1"/>
                </a:solidFill>
              </a:rPr>
              <a:t>Average degree: 114</a:t>
            </a:r>
            <a:endParaRPr>
              <a:solidFill>
                <a:schemeClr val="dk1"/>
              </a:solidFill>
            </a:endParaRPr>
          </a:p>
          <a:p>
            <a:pPr indent="0" lvl="0" marL="0" rtl="0" algn="l">
              <a:spcBef>
                <a:spcPts val="0"/>
              </a:spcBef>
              <a:spcAft>
                <a:spcPts val="0"/>
              </a:spcAft>
              <a:buNone/>
            </a:pPr>
            <a:r>
              <a:rPr lang="en">
                <a:solidFill>
                  <a:schemeClr val="dk1"/>
                </a:solidFill>
              </a:rPr>
              <a:t>Average shortest path length: 2.2050</a:t>
            </a:r>
            <a:endParaRPr>
              <a:solidFill>
                <a:schemeClr val="dk1"/>
              </a:solidFill>
            </a:endParaRPr>
          </a:p>
          <a:p>
            <a:pPr indent="0" lvl="0" marL="0" rtl="0" algn="l">
              <a:spcBef>
                <a:spcPts val="0"/>
              </a:spcBef>
              <a:spcAft>
                <a:spcPts val="0"/>
              </a:spcAft>
              <a:buNone/>
            </a:pPr>
            <a:r>
              <a:rPr lang="en">
                <a:solidFill>
                  <a:schemeClr val="dk1"/>
                </a:solidFill>
              </a:rPr>
              <a:t>Average c</a:t>
            </a:r>
            <a:r>
              <a:rPr lang="en">
                <a:solidFill>
                  <a:schemeClr val="dk1"/>
                </a:solidFill>
              </a:rPr>
              <a:t>lustering coefficient: 0.3888</a:t>
            </a:r>
            <a:endParaRPr>
              <a:solidFill>
                <a:schemeClr val="dk1"/>
              </a:solidFill>
            </a:endParaRPr>
          </a:p>
        </p:txBody>
      </p:sp>
      <p:pic>
        <p:nvPicPr>
          <p:cNvPr id="127" name="Google Shape;127;p22"/>
          <p:cNvPicPr preferRelativeResize="0"/>
          <p:nvPr/>
        </p:nvPicPr>
        <p:blipFill>
          <a:blip r:embed="rId4">
            <a:alphaModFix/>
          </a:blip>
          <a:stretch>
            <a:fillRect/>
          </a:stretch>
        </p:blipFill>
        <p:spPr>
          <a:xfrm>
            <a:off x="261663" y="901950"/>
            <a:ext cx="4633675" cy="4089151"/>
          </a:xfrm>
          <a:prstGeom prst="rect">
            <a:avLst/>
          </a:prstGeom>
          <a:noFill/>
          <a:ln>
            <a:noFill/>
          </a:ln>
        </p:spPr>
      </p:pic>
      <p:sp>
        <p:nvSpPr>
          <p:cNvPr id="128" name="Google Shape;128;p22"/>
          <p:cNvSpPr txBox="1"/>
          <p:nvPr/>
        </p:nvSpPr>
        <p:spPr>
          <a:xfrm>
            <a:off x="311700" y="636725"/>
            <a:ext cx="4533600" cy="10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Number of nodes: 3535</a:t>
            </a:r>
            <a:endParaRPr/>
          </a:p>
          <a:p>
            <a:pPr indent="0" lvl="0" marL="0" rtl="0" algn="l">
              <a:spcBef>
                <a:spcPts val="0"/>
              </a:spcBef>
              <a:spcAft>
                <a:spcPts val="0"/>
              </a:spcAft>
              <a:buNone/>
            </a:pPr>
            <a:r>
              <a:rPr lang="en"/>
              <a:t>Number of edges: 201205</a:t>
            </a:r>
            <a:endParaRPr/>
          </a:p>
          <a:p>
            <a:pPr indent="0" lvl="0" marL="0" rtl="0" algn="l">
              <a:spcBef>
                <a:spcPts val="0"/>
              </a:spcBef>
              <a:spcAft>
                <a:spcPts val="0"/>
              </a:spcAft>
              <a:buNone/>
            </a:pPr>
            <a:r>
              <a:rPr lang="en"/>
              <a:t>Average degree: 113.8359</a:t>
            </a:r>
            <a:endParaRPr/>
          </a:p>
          <a:p>
            <a:pPr indent="0" lvl="0" marL="0" rtl="0" algn="l">
              <a:spcBef>
                <a:spcPts val="0"/>
              </a:spcBef>
              <a:spcAft>
                <a:spcPts val="0"/>
              </a:spcAft>
              <a:buNone/>
            </a:pPr>
            <a:r>
              <a:rPr lang="en"/>
              <a:t>Average shortest path length: 2.2898</a:t>
            </a:r>
            <a:endParaRPr/>
          </a:p>
          <a:p>
            <a:pPr indent="0" lvl="0" marL="0" rtl="0" algn="l">
              <a:spcBef>
                <a:spcPts val="0"/>
              </a:spcBef>
              <a:spcAft>
                <a:spcPts val="0"/>
              </a:spcAft>
              <a:buNone/>
            </a:pPr>
            <a:r>
              <a:rPr lang="en"/>
              <a:t>Average c</a:t>
            </a:r>
            <a:r>
              <a:rPr lang="en"/>
              <a:t>lustering coefficient: 0.6072</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9" name="Google Shape;129;p22"/>
          <p:cNvSpPr txBox="1"/>
          <p:nvPr/>
        </p:nvSpPr>
        <p:spPr>
          <a:xfrm>
            <a:off x="1459513" y="464977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Network Graph of Sample Set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311700" y="-225750"/>
            <a:ext cx="8520600" cy="572700"/>
          </a:xfrm>
          <a:prstGeom prst="rect">
            <a:avLst/>
          </a:prstGeom>
        </p:spPr>
        <p:txBody>
          <a:bodyPr anchorCtr="0" anchor="t" bIns="91425" lIns="91425" spcFirstLastPara="1" rIns="91425" wrap="square" tIns="91425">
            <a:noAutofit/>
          </a:bodyPr>
          <a:lstStyle/>
          <a:p>
            <a:pPr indent="0" lvl="0" marL="0" rtl="0" algn="l">
              <a:spcBef>
                <a:spcPts val="1400"/>
              </a:spcBef>
              <a:spcAft>
                <a:spcPts val="1400"/>
              </a:spcAft>
              <a:buClr>
                <a:schemeClr val="dk1"/>
              </a:buClr>
              <a:buSzPts val="1100"/>
              <a:buFont typeface="Arial"/>
              <a:buNone/>
            </a:pPr>
            <a:r>
              <a:rPr b="1" lang="en" sz="2400">
                <a:highlight>
                  <a:schemeClr val="lt1"/>
                </a:highlight>
              </a:rPr>
              <a:t>PageRank and Hitting-Time</a:t>
            </a:r>
            <a:endParaRPr/>
          </a:p>
        </p:txBody>
      </p:sp>
      <p:sp>
        <p:nvSpPr>
          <p:cNvPr id="135" name="Google Shape;135;p23"/>
          <p:cNvSpPr txBox="1"/>
          <p:nvPr>
            <p:ph idx="1" type="body"/>
          </p:nvPr>
        </p:nvSpPr>
        <p:spPr>
          <a:xfrm>
            <a:off x="461600" y="3686400"/>
            <a:ext cx="8520600" cy="882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rPr>
              <a:t>Pagerank, HITS and </a:t>
            </a:r>
            <a:r>
              <a:rPr lang="en" sz="1200">
                <a:solidFill>
                  <a:schemeClr val="dk1"/>
                </a:solidFill>
              </a:rPr>
              <a:t>Degree Centrality </a:t>
            </a:r>
            <a:r>
              <a:rPr lang="en" sz="1200">
                <a:solidFill>
                  <a:schemeClr val="dk1"/>
                </a:solidFill>
              </a:rPr>
              <a:t>for each node are calculated for the songs network. All of them follow the power-law distribution, which means that a small fraction of nodes plays more important roles in the network.</a:t>
            </a:r>
            <a:endParaRPr sz="1200">
              <a:solidFill>
                <a:schemeClr val="dk1"/>
              </a:solidFill>
            </a:endParaRPr>
          </a:p>
          <a:p>
            <a:pPr indent="0" lvl="0" marL="0" rtl="0" algn="l">
              <a:lnSpc>
                <a:spcPct val="100000"/>
              </a:lnSpc>
              <a:spcBef>
                <a:spcPts val="500"/>
              </a:spcBef>
              <a:spcAft>
                <a:spcPts val="0"/>
              </a:spcAft>
              <a:buNone/>
            </a:pPr>
            <a:r>
              <a:rPr b="1" lang="en" sz="1200">
                <a:solidFill>
                  <a:schemeClr val="dk1"/>
                </a:solidFill>
                <a:highlight>
                  <a:schemeClr val="lt1"/>
                </a:highlight>
              </a:rPr>
              <a:t>HITS </a:t>
            </a:r>
            <a:r>
              <a:rPr lang="en" sz="1200">
                <a:solidFill>
                  <a:schemeClr val="dk1"/>
                </a:solidFill>
                <a:highlight>
                  <a:schemeClr val="lt1"/>
                </a:highlight>
              </a:rPr>
              <a:t>computes two numbers for a node: Authorities estimate the node value based on the incoming links, Hubs estimate the node value based on the outgoing links</a:t>
            </a:r>
            <a:endParaRPr b="1" sz="1200">
              <a:solidFill>
                <a:schemeClr val="dk1"/>
              </a:solidFill>
              <a:highlight>
                <a:srgbClr val="FFFFFF"/>
              </a:highlight>
            </a:endParaRPr>
          </a:p>
          <a:p>
            <a:pPr indent="0" lvl="0" marL="0" rtl="0" algn="l">
              <a:lnSpc>
                <a:spcPct val="100000"/>
              </a:lnSpc>
              <a:spcBef>
                <a:spcPts val="500"/>
              </a:spcBef>
              <a:spcAft>
                <a:spcPts val="0"/>
              </a:spcAft>
              <a:buNone/>
            </a:pPr>
            <a:r>
              <a:rPr b="1" lang="en" sz="1200">
                <a:solidFill>
                  <a:schemeClr val="dk1"/>
                </a:solidFill>
                <a:highlight>
                  <a:srgbClr val="FFFFFF"/>
                </a:highlight>
              </a:rPr>
              <a:t>PageRank </a:t>
            </a:r>
            <a:r>
              <a:rPr lang="en" sz="1200">
                <a:solidFill>
                  <a:schemeClr val="dk1"/>
                </a:solidFill>
                <a:highlight>
                  <a:srgbClr val="FFFFFF"/>
                </a:highlight>
              </a:rPr>
              <a:t>computes a ranking of the nodes in the graph G based on the structure of the incoming links. </a:t>
            </a:r>
            <a:endParaRPr sz="1200">
              <a:solidFill>
                <a:schemeClr val="dk1"/>
              </a:solidFill>
              <a:highlight>
                <a:srgbClr val="FFFFFF"/>
              </a:highlight>
            </a:endParaRPr>
          </a:p>
          <a:p>
            <a:pPr indent="0" lvl="0" marL="0" rtl="0" algn="l">
              <a:lnSpc>
                <a:spcPct val="100000"/>
              </a:lnSpc>
              <a:spcBef>
                <a:spcPts val="500"/>
              </a:spcBef>
              <a:spcAft>
                <a:spcPts val="0"/>
              </a:spcAft>
              <a:buNone/>
            </a:pPr>
            <a:r>
              <a:rPr b="1" lang="en" sz="1200">
                <a:solidFill>
                  <a:schemeClr val="dk1"/>
                </a:solidFill>
              </a:rPr>
              <a:t>Degree Centrality </a:t>
            </a:r>
            <a:r>
              <a:rPr lang="en" sz="1200">
                <a:solidFill>
                  <a:schemeClr val="dk1"/>
                </a:solidFill>
              </a:rPr>
              <a:t>is a metric to analyze the centrality of nodes. </a:t>
            </a:r>
            <a:endParaRPr sz="1200">
              <a:solidFill>
                <a:schemeClr val="dk1"/>
              </a:solidFill>
              <a:highlight>
                <a:srgbClr val="FFFFFF"/>
              </a:highlight>
            </a:endParaRPr>
          </a:p>
          <a:p>
            <a:pPr indent="0" lvl="0" marL="0" rtl="0" algn="l">
              <a:spcBef>
                <a:spcPts val="500"/>
              </a:spcBef>
              <a:spcAft>
                <a:spcPts val="1600"/>
              </a:spcAft>
              <a:buNone/>
            </a:pPr>
            <a:r>
              <a:t/>
            </a:r>
            <a:endParaRPr sz="1200"/>
          </a:p>
        </p:txBody>
      </p:sp>
      <p:pic>
        <p:nvPicPr>
          <p:cNvPr id="136" name="Google Shape;136;p23"/>
          <p:cNvPicPr preferRelativeResize="0"/>
          <p:nvPr/>
        </p:nvPicPr>
        <p:blipFill>
          <a:blip r:embed="rId3">
            <a:alphaModFix/>
          </a:blip>
          <a:stretch>
            <a:fillRect/>
          </a:stretch>
        </p:blipFill>
        <p:spPr>
          <a:xfrm>
            <a:off x="4512643" y="393862"/>
            <a:ext cx="2209357" cy="1555400"/>
          </a:xfrm>
          <a:prstGeom prst="rect">
            <a:avLst/>
          </a:prstGeom>
          <a:noFill/>
          <a:ln>
            <a:noFill/>
          </a:ln>
        </p:spPr>
      </p:pic>
      <p:pic>
        <p:nvPicPr>
          <p:cNvPr id="137" name="Google Shape;137;p23"/>
          <p:cNvPicPr preferRelativeResize="0"/>
          <p:nvPr/>
        </p:nvPicPr>
        <p:blipFill>
          <a:blip r:embed="rId4">
            <a:alphaModFix/>
          </a:blip>
          <a:stretch>
            <a:fillRect/>
          </a:stretch>
        </p:blipFill>
        <p:spPr>
          <a:xfrm>
            <a:off x="2023475" y="1996175"/>
            <a:ext cx="2312700" cy="1628138"/>
          </a:xfrm>
          <a:prstGeom prst="rect">
            <a:avLst/>
          </a:prstGeom>
          <a:noFill/>
          <a:ln>
            <a:noFill/>
          </a:ln>
        </p:spPr>
      </p:pic>
      <p:pic>
        <p:nvPicPr>
          <p:cNvPr descr="Chart, histogram&#10;&#10;Description automatically generated" id="138" name="Google Shape;138;p23"/>
          <p:cNvPicPr preferRelativeResize="0"/>
          <p:nvPr/>
        </p:nvPicPr>
        <p:blipFill>
          <a:blip r:embed="rId5">
            <a:alphaModFix/>
          </a:blip>
          <a:stretch>
            <a:fillRect/>
          </a:stretch>
        </p:blipFill>
        <p:spPr>
          <a:xfrm>
            <a:off x="4377725" y="1996174"/>
            <a:ext cx="2379900" cy="1648393"/>
          </a:xfrm>
          <a:prstGeom prst="rect">
            <a:avLst/>
          </a:prstGeom>
          <a:noFill/>
          <a:ln>
            <a:noFill/>
          </a:ln>
        </p:spPr>
      </p:pic>
      <p:pic>
        <p:nvPicPr>
          <p:cNvPr id="139" name="Google Shape;139;p23"/>
          <p:cNvPicPr preferRelativeResize="0"/>
          <p:nvPr/>
        </p:nvPicPr>
        <p:blipFill>
          <a:blip r:embed="rId6">
            <a:alphaModFix/>
          </a:blip>
          <a:stretch>
            <a:fillRect/>
          </a:stretch>
        </p:blipFill>
        <p:spPr>
          <a:xfrm>
            <a:off x="2058347" y="404826"/>
            <a:ext cx="2242953" cy="157906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4"/>
          <p:cNvPicPr preferRelativeResize="0"/>
          <p:nvPr/>
        </p:nvPicPr>
        <p:blipFill rotWithShape="1">
          <a:blip r:embed="rId3">
            <a:alphaModFix/>
          </a:blip>
          <a:srcRect b="-3539" l="0" r="0" t="3540"/>
          <a:stretch/>
        </p:blipFill>
        <p:spPr>
          <a:xfrm>
            <a:off x="7021025" y="52525"/>
            <a:ext cx="2122976" cy="1527525"/>
          </a:xfrm>
          <a:prstGeom prst="rect">
            <a:avLst/>
          </a:prstGeom>
          <a:noFill/>
          <a:ln>
            <a:noFill/>
          </a:ln>
        </p:spPr>
      </p:pic>
      <p:sp>
        <p:nvSpPr>
          <p:cNvPr id="145" name="Google Shape;145;p24"/>
          <p:cNvSpPr txBox="1"/>
          <p:nvPr>
            <p:ph type="title"/>
          </p:nvPr>
        </p:nvSpPr>
        <p:spPr>
          <a:xfrm>
            <a:off x="469475" y="226850"/>
            <a:ext cx="613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t>Compare</a:t>
            </a:r>
            <a:r>
              <a:rPr lang="en" sz="2000"/>
              <a:t> </a:t>
            </a:r>
            <a:endParaRPr sz="2200"/>
          </a:p>
        </p:txBody>
      </p:sp>
      <p:sp>
        <p:nvSpPr>
          <p:cNvPr id="146" name="Google Shape;146;p24"/>
          <p:cNvSpPr txBox="1"/>
          <p:nvPr>
            <p:ph idx="1" type="body"/>
          </p:nvPr>
        </p:nvSpPr>
        <p:spPr>
          <a:xfrm>
            <a:off x="276925" y="922450"/>
            <a:ext cx="6894300" cy="2631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000000"/>
              </a:buClr>
              <a:buSzPts val="1300"/>
              <a:buChar char="●"/>
            </a:pPr>
            <a:r>
              <a:rPr lang="en" sz="1300">
                <a:solidFill>
                  <a:srgbClr val="000000"/>
                </a:solidFill>
              </a:rPr>
              <a:t>Two features have been used as reference to evaluate the accuracy of the algorithms, </a:t>
            </a:r>
            <a:r>
              <a:rPr lang="en" sz="1300" u="sng">
                <a:solidFill>
                  <a:srgbClr val="FF0000"/>
                </a:solidFill>
              </a:rPr>
              <a:t>song play count </a:t>
            </a:r>
            <a:r>
              <a:rPr lang="en" sz="1300">
                <a:solidFill>
                  <a:srgbClr val="000000"/>
                </a:solidFill>
              </a:rPr>
              <a:t>and </a:t>
            </a:r>
            <a:r>
              <a:rPr lang="en" sz="1300" u="sng">
                <a:solidFill>
                  <a:srgbClr val="FF0000"/>
                </a:solidFill>
              </a:rPr>
              <a:t>song hotness</a:t>
            </a:r>
            <a:r>
              <a:rPr lang="en" sz="1300">
                <a:solidFill>
                  <a:srgbClr val="000000"/>
                </a:solidFill>
              </a:rPr>
              <a:t>.</a:t>
            </a:r>
            <a:endParaRPr sz="1300">
              <a:solidFill>
                <a:srgbClr val="000000"/>
              </a:solidFill>
            </a:endParaRPr>
          </a:p>
          <a:p>
            <a:pPr indent="-311150" lvl="0" marL="457200" rtl="0" algn="l">
              <a:spcBef>
                <a:spcPts val="0"/>
              </a:spcBef>
              <a:spcAft>
                <a:spcPts val="0"/>
              </a:spcAft>
              <a:buClr>
                <a:srgbClr val="000000"/>
              </a:buClr>
              <a:buSzPts val="1300"/>
              <a:buChar char="●"/>
            </a:pPr>
            <a:r>
              <a:rPr lang="en" sz="1300">
                <a:solidFill>
                  <a:srgbClr val="000000"/>
                </a:solidFill>
              </a:rPr>
              <a:t>Approach: sort the songs with the top 50 highest values of total play count, song hotness, and also sort the songs with the top 50 highest values of pagerank, </a:t>
            </a:r>
            <a:r>
              <a:rPr lang="en" sz="1300">
                <a:solidFill>
                  <a:srgbClr val="000000"/>
                </a:solidFill>
              </a:rPr>
              <a:t>authorities, </a:t>
            </a:r>
            <a:r>
              <a:rPr lang="en" sz="1300">
                <a:solidFill>
                  <a:srgbClr val="000000"/>
                </a:solidFill>
              </a:rPr>
              <a:t>hubs and degree centrality, then compare the </a:t>
            </a:r>
            <a:r>
              <a:rPr lang="en" sz="1300">
                <a:solidFill>
                  <a:srgbClr val="FF0000"/>
                </a:solidFill>
              </a:rPr>
              <a:t>similarity of the songs</a:t>
            </a:r>
            <a:r>
              <a:rPr lang="en" sz="1300">
                <a:solidFill>
                  <a:srgbClr val="000000"/>
                </a:solidFill>
              </a:rPr>
              <a:t> between PageRank|A</a:t>
            </a:r>
            <a:r>
              <a:rPr lang="en" sz="1300">
                <a:solidFill>
                  <a:srgbClr val="000000"/>
                </a:solidFill>
              </a:rPr>
              <a:t>uthorities|Hubs|</a:t>
            </a:r>
            <a:r>
              <a:rPr lang="en" sz="1300">
                <a:solidFill>
                  <a:schemeClr val="dk1"/>
                </a:solidFill>
                <a:highlight>
                  <a:schemeClr val="lt1"/>
                </a:highlight>
              </a:rPr>
              <a:t>Degree Centrality</a:t>
            </a:r>
            <a:r>
              <a:rPr lang="en" sz="1300">
                <a:solidFill>
                  <a:srgbClr val="000000"/>
                </a:solidFill>
              </a:rPr>
              <a:t> group with the play_count|song_hotness group by </a:t>
            </a:r>
            <a:r>
              <a:rPr lang="en" sz="1300">
                <a:solidFill>
                  <a:srgbClr val="000000"/>
                </a:solidFill>
              </a:rPr>
              <a:t>jaccard_similarity_score.</a:t>
            </a:r>
            <a:endParaRPr sz="1300">
              <a:solidFill>
                <a:srgbClr val="000000"/>
              </a:solidFill>
            </a:endParaRPr>
          </a:p>
          <a:p>
            <a:pPr indent="-311150" lvl="0" marL="457200" rtl="0" algn="l">
              <a:spcBef>
                <a:spcPts val="0"/>
              </a:spcBef>
              <a:spcAft>
                <a:spcPts val="0"/>
              </a:spcAft>
              <a:buClr>
                <a:srgbClr val="000000"/>
              </a:buClr>
              <a:buSzPts val="1300"/>
              <a:buChar char="●"/>
            </a:pPr>
            <a:r>
              <a:rPr lang="en" sz="1300">
                <a:solidFill>
                  <a:srgbClr val="000000"/>
                </a:solidFill>
              </a:rPr>
              <a:t>Result: referring to </a:t>
            </a:r>
            <a:r>
              <a:rPr lang="en" sz="1300">
                <a:solidFill>
                  <a:srgbClr val="000000"/>
                </a:solidFill>
              </a:rPr>
              <a:t>play_count is better than referring to song_hotness, PageRank has a higher similarity score, and the similarity score of Authorities, Hubs and </a:t>
            </a:r>
            <a:r>
              <a:rPr lang="en" sz="1300">
                <a:solidFill>
                  <a:schemeClr val="dk1"/>
                </a:solidFill>
                <a:highlight>
                  <a:schemeClr val="lt1"/>
                </a:highlight>
              </a:rPr>
              <a:t>Degree Centrality </a:t>
            </a:r>
            <a:r>
              <a:rPr lang="en" sz="1300">
                <a:solidFill>
                  <a:srgbClr val="000000"/>
                </a:solidFill>
              </a:rPr>
              <a:t>are much lower.</a:t>
            </a:r>
            <a:endParaRPr sz="1300">
              <a:solidFill>
                <a:srgbClr val="000000"/>
              </a:solidFill>
            </a:endParaRPr>
          </a:p>
          <a:p>
            <a:pPr indent="-311150" lvl="0" marL="457200" rtl="0" algn="l">
              <a:spcBef>
                <a:spcPts val="0"/>
              </a:spcBef>
              <a:spcAft>
                <a:spcPts val="0"/>
              </a:spcAft>
              <a:buClr>
                <a:srgbClr val="000000"/>
              </a:buClr>
              <a:buSzPts val="1300"/>
              <a:buChar char="●"/>
            </a:pPr>
            <a:r>
              <a:rPr lang="en" sz="1300">
                <a:solidFill>
                  <a:srgbClr val="000000"/>
                </a:solidFill>
              </a:rPr>
              <a:t>So, we use </a:t>
            </a:r>
            <a:r>
              <a:rPr lang="en" sz="1300">
                <a:solidFill>
                  <a:srgbClr val="FF0000"/>
                </a:solidFill>
              </a:rPr>
              <a:t>PageRank</a:t>
            </a:r>
            <a:r>
              <a:rPr lang="en" sz="1300">
                <a:solidFill>
                  <a:srgbClr val="000000"/>
                </a:solidFill>
              </a:rPr>
              <a:t> to do the recommendation.</a:t>
            </a:r>
            <a:endParaRPr sz="1300">
              <a:solidFill>
                <a:srgbClr val="000000"/>
              </a:solidFill>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graphicFrame>
        <p:nvGraphicFramePr>
          <p:cNvPr id="147" name="Google Shape;147;p24"/>
          <p:cNvGraphicFramePr/>
          <p:nvPr/>
        </p:nvGraphicFramePr>
        <p:xfrm>
          <a:off x="876300" y="3676650"/>
          <a:ext cx="3000000" cy="3000000"/>
        </p:xfrm>
        <a:graphic>
          <a:graphicData uri="http://schemas.openxmlformats.org/drawingml/2006/table">
            <a:tbl>
              <a:tblPr>
                <a:noFill/>
                <a:tableStyleId>{EBC5C802-AE60-4697-A41E-9036587F5117}</a:tableStyleId>
              </a:tblPr>
              <a:tblGrid>
                <a:gridCol w="1447800"/>
                <a:gridCol w="1447800"/>
                <a:gridCol w="1447800"/>
                <a:gridCol w="1447800"/>
                <a:gridCol w="1447800"/>
              </a:tblGrid>
              <a:tr h="381000">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Jaccard Similarity</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PageRank</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Authority</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Hub</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Degree Centrality</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Play Count</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0.1</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0.06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0.06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0.04</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Song Hotness</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0.02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0.0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0.0</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0.02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5"/>
          <p:cNvSpPr txBox="1"/>
          <p:nvPr>
            <p:ph type="title"/>
          </p:nvPr>
        </p:nvSpPr>
        <p:spPr>
          <a:xfrm>
            <a:off x="311700" y="3782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highlight>
                  <a:srgbClr val="FFFFFF"/>
                </a:highlight>
              </a:rPr>
              <a:t>Result - Make the Recommendation</a:t>
            </a:r>
            <a:endParaRPr/>
          </a:p>
        </p:txBody>
      </p:sp>
      <p:sp>
        <p:nvSpPr>
          <p:cNvPr id="153" name="Google Shape;153;p25"/>
          <p:cNvSpPr txBox="1"/>
          <p:nvPr>
            <p:ph idx="1" type="body"/>
          </p:nvPr>
        </p:nvSpPr>
        <p:spPr>
          <a:xfrm>
            <a:off x="309025" y="3847400"/>
            <a:ext cx="8520600" cy="853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400">
                <a:solidFill>
                  <a:schemeClr val="dk1"/>
                </a:solidFill>
              </a:rPr>
              <a:t>For each</a:t>
            </a:r>
            <a:r>
              <a:rPr lang="en" sz="1400">
                <a:solidFill>
                  <a:srgbClr val="000000"/>
                </a:solidFill>
              </a:rPr>
              <a:t> </a:t>
            </a:r>
            <a:r>
              <a:rPr lang="en" sz="1400">
                <a:solidFill>
                  <a:schemeClr val="dk1"/>
                </a:solidFill>
              </a:rPr>
              <a:t>user</a:t>
            </a:r>
            <a:endParaRPr sz="1400">
              <a:solidFill>
                <a:schemeClr val="dk1"/>
              </a:solidFill>
            </a:endParaRPr>
          </a:p>
          <a:p>
            <a:pPr indent="-317500" lvl="0" marL="457200" marR="0" rtl="0" algn="l">
              <a:lnSpc>
                <a:spcPct val="100000"/>
              </a:lnSpc>
              <a:spcBef>
                <a:spcPts val="0"/>
              </a:spcBef>
              <a:spcAft>
                <a:spcPts val="0"/>
              </a:spcAft>
              <a:buClr>
                <a:schemeClr val="dk1"/>
              </a:buClr>
              <a:buSzPts val="1400"/>
              <a:buAutoNum type="arabicPeriod"/>
            </a:pPr>
            <a:r>
              <a:rPr lang="en" sz="1400">
                <a:solidFill>
                  <a:schemeClr val="dk1"/>
                </a:solidFill>
              </a:rPr>
              <a:t>Find the neighbor songs in the graph based on the songs that have already been played by the user</a:t>
            </a:r>
            <a:endParaRPr sz="1400">
              <a:solidFill>
                <a:schemeClr val="dk1"/>
              </a:solidFill>
            </a:endParaRPr>
          </a:p>
          <a:p>
            <a:pPr indent="-317500" lvl="0" marL="457200" marR="0" rtl="0" algn="l">
              <a:lnSpc>
                <a:spcPct val="100000"/>
              </a:lnSpc>
              <a:spcBef>
                <a:spcPts val="0"/>
              </a:spcBef>
              <a:spcAft>
                <a:spcPts val="0"/>
              </a:spcAft>
              <a:buClr>
                <a:schemeClr val="dk1"/>
              </a:buClr>
              <a:buSzPts val="1400"/>
              <a:buAutoNum type="arabicPeriod"/>
            </a:pPr>
            <a:r>
              <a:rPr lang="en" sz="1400">
                <a:solidFill>
                  <a:schemeClr val="dk1"/>
                </a:solidFill>
              </a:rPr>
              <a:t>Recommend the top 10 songs with the highest PageRank values</a:t>
            </a:r>
            <a:endParaRPr sz="1400">
              <a:solidFill>
                <a:schemeClr val="dk1"/>
              </a:solidFill>
            </a:endParaRPr>
          </a:p>
          <a:p>
            <a:pPr indent="0" lvl="0" marL="0" rtl="0" algn="l">
              <a:spcBef>
                <a:spcPts val="0"/>
              </a:spcBef>
              <a:spcAft>
                <a:spcPts val="1600"/>
              </a:spcAft>
              <a:buNone/>
            </a:pPr>
            <a:r>
              <a:t/>
            </a:r>
            <a:endParaRPr/>
          </a:p>
        </p:txBody>
      </p:sp>
      <p:pic>
        <p:nvPicPr>
          <p:cNvPr id="154" name="Google Shape;154;p25"/>
          <p:cNvPicPr preferRelativeResize="0"/>
          <p:nvPr/>
        </p:nvPicPr>
        <p:blipFill rotWithShape="1">
          <a:blip r:embed="rId3">
            <a:alphaModFix/>
          </a:blip>
          <a:srcRect b="16240" l="7295" r="4490" t="25042"/>
          <a:stretch/>
        </p:blipFill>
        <p:spPr>
          <a:xfrm>
            <a:off x="1049225" y="875474"/>
            <a:ext cx="6847478" cy="28226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title"/>
          </p:nvPr>
        </p:nvSpPr>
        <p:spPr>
          <a:xfrm>
            <a:off x="616500" y="368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Evaluate the quality of the recommendation by network</a:t>
            </a:r>
            <a:endParaRPr b="1" sz="2400"/>
          </a:p>
        </p:txBody>
      </p:sp>
      <p:sp>
        <p:nvSpPr>
          <p:cNvPr id="160" name="Google Shape;160;p26"/>
          <p:cNvSpPr txBox="1"/>
          <p:nvPr>
            <p:ph idx="1" type="body"/>
          </p:nvPr>
        </p:nvSpPr>
        <p:spPr>
          <a:xfrm>
            <a:off x="311700" y="1152475"/>
            <a:ext cx="8626200" cy="34164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dk1"/>
              </a:buClr>
              <a:buSzPts val="1400"/>
              <a:buChar char="●"/>
            </a:pPr>
            <a:r>
              <a:rPr lang="en" sz="1400">
                <a:solidFill>
                  <a:schemeClr val="dk1"/>
                </a:solidFill>
              </a:rPr>
              <a:t>The </a:t>
            </a:r>
            <a:r>
              <a:rPr lang="en" sz="1400">
                <a:solidFill>
                  <a:srgbClr val="FF0000"/>
                </a:solidFill>
              </a:rPr>
              <a:t>playcount values</a:t>
            </a:r>
            <a:r>
              <a:rPr lang="en" sz="1400">
                <a:solidFill>
                  <a:schemeClr val="dk1"/>
                </a:solidFill>
              </a:rPr>
              <a:t> of the user history were utilized as the baseline.</a:t>
            </a:r>
            <a:endParaRPr sz="1400">
              <a:solidFill>
                <a:schemeClr val="dk1"/>
              </a:solidFill>
            </a:endParaRPr>
          </a:p>
          <a:p>
            <a:pPr indent="-317500" lvl="0" marL="457200" rtl="0" algn="l">
              <a:lnSpc>
                <a:spcPct val="100000"/>
              </a:lnSpc>
              <a:spcBef>
                <a:spcPts val="500"/>
              </a:spcBef>
              <a:spcAft>
                <a:spcPts val="0"/>
              </a:spcAft>
              <a:buClr>
                <a:schemeClr val="dk1"/>
              </a:buClr>
              <a:buSzPts val="1400"/>
              <a:buChar char="●"/>
            </a:pPr>
            <a:r>
              <a:rPr lang="en" sz="1400">
                <a:solidFill>
                  <a:schemeClr val="dk1"/>
                </a:solidFill>
              </a:rPr>
              <a:t>The commonly used recommendation system </a:t>
            </a:r>
            <a:r>
              <a:rPr lang="en" sz="1400">
                <a:solidFill>
                  <a:srgbClr val="FF0000"/>
                </a:solidFill>
              </a:rPr>
              <a:t>“</a:t>
            </a:r>
            <a:r>
              <a:rPr lang="en" sz="1400">
                <a:solidFill>
                  <a:srgbClr val="FF0000"/>
                </a:solidFill>
                <a:highlight>
                  <a:srgbClr val="FFFFFF"/>
                </a:highlight>
              </a:rPr>
              <a:t>Collaborative Filtering”</a:t>
            </a:r>
            <a:r>
              <a:rPr lang="en" sz="1400">
                <a:solidFill>
                  <a:schemeClr val="dk1"/>
                </a:solidFill>
                <a:highlight>
                  <a:srgbClr val="FFFFFF"/>
                </a:highlight>
              </a:rPr>
              <a:t> was implemented to build the recommendation engine, in order to make a comparison with network method.</a:t>
            </a:r>
            <a:endParaRPr sz="1400">
              <a:solidFill>
                <a:schemeClr val="dk1"/>
              </a:solidFill>
              <a:highlight>
                <a:srgbClr val="FFFFFF"/>
              </a:highlight>
            </a:endParaRPr>
          </a:p>
          <a:p>
            <a:pPr indent="-317500" lvl="0" marL="457200" rtl="0" algn="l">
              <a:lnSpc>
                <a:spcPct val="100000"/>
              </a:lnSpc>
              <a:spcBef>
                <a:spcPts val="500"/>
              </a:spcBef>
              <a:spcAft>
                <a:spcPts val="0"/>
              </a:spcAft>
              <a:buClr>
                <a:schemeClr val="dk1"/>
              </a:buClr>
              <a:buSzPts val="1400"/>
              <a:buChar char="●"/>
            </a:pPr>
            <a:r>
              <a:rPr lang="en" sz="1400">
                <a:solidFill>
                  <a:schemeClr val="dk1"/>
                </a:solidFill>
                <a:highlight>
                  <a:srgbClr val="FFFFFF"/>
                </a:highlight>
              </a:rPr>
              <a:t>SVPpp algorithm was used for </a:t>
            </a:r>
            <a:r>
              <a:rPr lang="en" sz="1400">
                <a:solidFill>
                  <a:schemeClr val="dk1"/>
                </a:solidFill>
                <a:highlight>
                  <a:srgbClr val="FFFFFF"/>
                </a:highlight>
              </a:rPr>
              <a:t>Collaborative Filtering method, the</a:t>
            </a:r>
            <a:r>
              <a:rPr lang="en" sz="1400">
                <a:solidFill>
                  <a:schemeClr val="dk1"/>
                </a:solidFill>
                <a:highlight>
                  <a:srgbClr val="FFFFFF"/>
                </a:highlight>
              </a:rPr>
              <a:t> accuracy of this model has been calculated by RMSE(0.5079) and the MAE(0.2033), indicating an accurate prediction.</a:t>
            </a:r>
            <a:endParaRPr sz="1400">
              <a:solidFill>
                <a:schemeClr val="dk1"/>
              </a:solidFill>
              <a:highlight>
                <a:srgbClr val="FFFFFF"/>
              </a:highlight>
            </a:endParaRPr>
          </a:p>
          <a:p>
            <a:pPr indent="-317500" lvl="0" marL="457200" rtl="0" algn="l">
              <a:lnSpc>
                <a:spcPct val="100000"/>
              </a:lnSpc>
              <a:spcBef>
                <a:spcPts val="500"/>
              </a:spcBef>
              <a:spcAft>
                <a:spcPts val="0"/>
              </a:spcAft>
              <a:buClr>
                <a:schemeClr val="dk1"/>
              </a:buClr>
              <a:buSzPts val="1400"/>
              <a:buChar char="●"/>
            </a:pPr>
            <a:r>
              <a:rPr lang="en" sz="1400">
                <a:solidFill>
                  <a:schemeClr val="dk1"/>
                </a:solidFill>
                <a:highlight>
                  <a:srgbClr val="FFFFFF"/>
                </a:highlight>
              </a:rPr>
              <a:t>5000 users were randomly selected from the dataset and the </a:t>
            </a:r>
            <a:r>
              <a:rPr lang="en" sz="1400">
                <a:solidFill>
                  <a:srgbClr val="FF0000"/>
                </a:solidFill>
                <a:highlight>
                  <a:srgbClr val="FFFFFF"/>
                </a:highlight>
              </a:rPr>
              <a:t>average play count</a:t>
            </a:r>
            <a:r>
              <a:rPr lang="en" sz="1400">
                <a:solidFill>
                  <a:schemeClr val="dk1"/>
                </a:solidFill>
                <a:highlight>
                  <a:srgbClr val="FFFFFF"/>
                </a:highlight>
              </a:rPr>
              <a:t> value of the songs recommended to each user was calculated in three groups, the recommendation results from Network method (14,664), that from Collaborative Filtering(36,792) and from the user history (the baseline)(14,447).</a:t>
            </a:r>
            <a:endParaRPr sz="1400">
              <a:solidFill>
                <a:schemeClr val="dk1"/>
              </a:solidFill>
              <a:highlight>
                <a:srgbClr val="FFFFFF"/>
              </a:highlight>
            </a:endParaRPr>
          </a:p>
          <a:p>
            <a:pPr indent="-317500" lvl="0" marL="457200" rtl="0" algn="l">
              <a:lnSpc>
                <a:spcPct val="100000"/>
              </a:lnSpc>
              <a:spcBef>
                <a:spcPts val="500"/>
              </a:spcBef>
              <a:spcAft>
                <a:spcPts val="0"/>
              </a:spcAft>
              <a:buClr>
                <a:schemeClr val="dk1"/>
              </a:buClr>
              <a:buSzPts val="1400"/>
              <a:buChar char="●"/>
            </a:pPr>
            <a:r>
              <a:rPr lang="en" sz="1400">
                <a:solidFill>
                  <a:schemeClr val="dk1"/>
                </a:solidFill>
                <a:highlight>
                  <a:srgbClr val="FFFFFF"/>
                </a:highlight>
              </a:rPr>
              <a:t>The result show that there are significant differences between network group and user history group, as well as collaborative filtering. But the difference between collaborative filtering group and user history group is not significant. It indicated that the </a:t>
            </a:r>
            <a:r>
              <a:rPr lang="en" sz="1400">
                <a:solidFill>
                  <a:srgbClr val="FF0000"/>
                </a:solidFill>
                <a:highlight>
                  <a:srgbClr val="FFFFFF"/>
                </a:highlight>
              </a:rPr>
              <a:t>network recommendation method</a:t>
            </a:r>
            <a:r>
              <a:rPr lang="en" sz="1400">
                <a:solidFill>
                  <a:schemeClr val="dk1"/>
                </a:solidFill>
                <a:highlight>
                  <a:srgbClr val="FFFFFF"/>
                </a:highlight>
              </a:rPr>
              <a:t> works well for this dataset.</a:t>
            </a:r>
            <a:endParaRPr sz="1400">
              <a:solidFill>
                <a:schemeClr val="dk1"/>
              </a:solidFill>
              <a:highlight>
                <a:srgbClr val="FFFFFF"/>
              </a:highlight>
            </a:endParaRPr>
          </a:p>
          <a:p>
            <a:pPr indent="0" lvl="0" marL="457200" rtl="0" algn="l">
              <a:lnSpc>
                <a:spcPct val="100000"/>
              </a:lnSpc>
              <a:spcBef>
                <a:spcPts val="500"/>
              </a:spcBef>
              <a:spcAft>
                <a:spcPts val="500"/>
              </a:spcAft>
              <a:buNone/>
            </a:pPr>
            <a:r>
              <a:t/>
            </a:r>
            <a:endParaRPr sz="1400">
              <a:solidFill>
                <a:schemeClr val="dk1"/>
              </a:solidFill>
              <a:highlight>
                <a:srgbClr val="FFFFFF"/>
              </a:high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7"/>
          <p:cNvSpPr txBox="1"/>
          <p:nvPr>
            <p:ph type="title"/>
          </p:nvPr>
        </p:nvSpPr>
        <p:spPr>
          <a:xfrm>
            <a:off x="311700" y="242200"/>
            <a:ext cx="8520600" cy="572700"/>
          </a:xfrm>
          <a:prstGeom prst="rect">
            <a:avLst/>
          </a:prstGeom>
        </p:spPr>
        <p:txBody>
          <a:bodyPr anchorCtr="0" anchor="t" bIns="91425" lIns="91425" spcFirstLastPara="1" rIns="91425" wrap="square" tIns="91425">
            <a:noAutofit/>
          </a:bodyPr>
          <a:lstStyle/>
          <a:p>
            <a:pPr indent="0" lvl="0" marL="0" rtl="0" algn="l">
              <a:spcBef>
                <a:spcPts val="1400"/>
              </a:spcBef>
              <a:spcAft>
                <a:spcPts val="1400"/>
              </a:spcAft>
              <a:buClr>
                <a:schemeClr val="dk1"/>
              </a:buClr>
              <a:buSzPts val="1100"/>
              <a:buFont typeface="Arial"/>
              <a:buNone/>
            </a:pPr>
            <a:r>
              <a:rPr b="1" lang="en" sz="2400"/>
              <a:t>Challenge</a:t>
            </a:r>
            <a:endParaRPr sz="2400"/>
          </a:p>
        </p:txBody>
      </p:sp>
      <p:pic>
        <p:nvPicPr>
          <p:cNvPr id="166" name="Google Shape;166;p27"/>
          <p:cNvPicPr preferRelativeResize="0"/>
          <p:nvPr/>
        </p:nvPicPr>
        <p:blipFill>
          <a:blip r:embed="rId3">
            <a:alphaModFix/>
          </a:blip>
          <a:stretch>
            <a:fillRect/>
          </a:stretch>
        </p:blipFill>
        <p:spPr>
          <a:xfrm>
            <a:off x="5399419" y="1279675"/>
            <a:ext cx="3130250" cy="1543200"/>
          </a:xfrm>
          <a:prstGeom prst="rect">
            <a:avLst/>
          </a:prstGeom>
          <a:noFill/>
          <a:ln>
            <a:noFill/>
          </a:ln>
        </p:spPr>
      </p:pic>
      <p:sp>
        <p:nvSpPr>
          <p:cNvPr id="167" name="Google Shape;167;p27"/>
          <p:cNvSpPr txBox="1"/>
          <p:nvPr>
            <p:ph idx="1" type="body"/>
          </p:nvPr>
        </p:nvSpPr>
        <p:spPr>
          <a:xfrm>
            <a:off x="554550" y="1152475"/>
            <a:ext cx="4589700" cy="2626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500">
                <a:solidFill>
                  <a:schemeClr val="dk1"/>
                </a:solidFill>
              </a:rPr>
              <a:t>201 users ( 0.05% of the sample set) only played one song, and these songs were only played by these users, so these songs are not in our sample set network, causing us can’t make a recommendation for these users.</a:t>
            </a:r>
            <a:endParaRPr sz="15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5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5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sz="1500">
                <a:solidFill>
                  <a:schemeClr val="dk1"/>
                </a:solidFill>
              </a:rPr>
              <a:t>The reason is that our sample set limits a range of songs, and some users have extra songs that are not on our song list. If we expand the song list, we will have more user-song-play_count triplets, so that this problem can be solved.</a:t>
            </a:r>
            <a:endParaRPr sz="15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8"/>
          <p:cNvSpPr txBox="1"/>
          <p:nvPr>
            <p:ph type="title"/>
          </p:nvPr>
        </p:nvSpPr>
        <p:spPr>
          <a:xfrm>
            <a:off x="311700" y="284825"/>
            <a:ext cx="8520600" cy="572700"/>
          </a:xfrm>
          <a:prstGeom prst="rect">
            <a:avLst/>
          </a:prstGeom>
        </p:spPr>
        <p:txBody>
          <a:bodyPr anchorCtr="0" anchor="t" bIns="91425" lIns="91425" spcFirstLastPara="1" rIns="91425" wrap="square" tIns="91425">
            <a:noAutofit/>
          </a:bodyPr>
          <a:lstStyle/>
          <a:p>
            <a:pPr indent="0" lvl="0" marL="0" rtl="0" algn="l">
              <a:spcBef>
                <a:spcPts val="1400"/>
              </a:spcBef>
              <a:spcAft>
                <a:spcPts val="1400"/>
              </a:spcAft>
              <a:buClr>
                <a:schemeClr val="dk1"/>
              </a:buClr>
              <a:buSzPts val="1100"/>
              <a:buFont typeface="Arial"/>
              <a:buNone/>
            </a:pPr>
            <a:r>
              <a:rPr b="1" lang="en" sz="2400"/>
              <a:t>Conclusion</a:t>
            </a:r>
            <a:endParaRPr sz="2400"/>
          </a:p>
        </p:txBody>
      </p:sp>
      <p:sp>
        <p:nvSpPr>
          <p:cNvPr id="173" name="Google Shape;173;p28"/>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dk1"/>
              </a:buClr>
              <a:buSzPts val="1400"/>
              <a:buFont typeface="Arial"/>
              <a:buChar char="●"/>
            </a:pPr>
            <a:r>
              <a:rPr lang="en" sz="1400">
                <a:solidFill>
                  <a:schemeClr val="dk1"/>
                </a:solidFill>
              </a:rPr>
              <a:t>The taste profile dataset (train_triplets.txt) can be considered as a </a:t>
            </a:r>
            <a:r>
              <a:rPr lang="en" sz="1400">
                <a:solidFill>
                  <a:srgbClr val="FF0000"/>
                </a:solidFill>
              </a:rPr>
              <a:t>bipartite network </a:t>
            </a:r>
            <a:r>
              <a:rPr lang="en" sz="1400">
                <a:solidFill>
                  <a:schemeClr val="dk1"/>
                </a:solidFill>
              </a:rPr>
              <a:t>with users group and songs group. The one-mode projection of the songs is built as a network graph. </a:t>
            </a:r>
            <a:endParaRPr sz="1400">
              <a:solidFill>
                <a:schemeClr val="dk1"/>
              </a:solidFill>
            </a:endParaRPr>
          </a:p>
          <a:p>
            <a:pPr indent="-317500" lvl="0" marL="457200" rtl="0" algn="l">
              <a:lnSpc>
                <a:spcPct val="100000"/>
              </a:lnSpc>
              <a:spcBef>
                <a:spcPts val="500"/>
              </a:spcBef>
              <a:spcAft>
                <a:spcPts val="0"/>
              </a:spcAft>
              <a:buClr>
                <a:schemeClr val="dk1"/>
              </a:buClr>
              <a:buSzPts val="1400"/>
              <a:buFont typeface="Arial"/>
              <a:buChar char="●"/>
            </a:pPr>
            <a:r>
              <a:rPr lang="en" sz="1400">
                <a:solidFill>
                  <a:schemeClr val="dk1"/>
                </a:solidFill>
              </a:rPr>
              <a:t>The structure and features of the song graph indicate that it is a </a:t>
            </a:r>
            <a:r>
              <a:rPr lang="en" sz="1400">
                <a:solidFill>
                  <a:srgbClr val="FF0000"/>
                </a:solidFill>
              </a:rPr>
              <a:t>Small-World Network.</a:t>
            </a:r>
            <a:r>
              <a:rPr lang="en" sz="1400">
                <a:solidFill>
                  <a:schemeClr val="dk1"/>
                </a:solidFill>
              </a:rPr>
              <a:t> </a:t>
            </a:r>
            <a:endParaRPr sz="1400">
              <a:solidFill>
                <a:schemeClr val="dk1"/>
              </a:solidFill>
            </a:endParaRPr>
          </a:p>
          <a:p>
            <a:pPr indent="-317500" lvl="0" marL="457200" rtl="0" algn="l">
              <a:lnSpc>
                <a:spcPct val="100000"/>
              </a:lnSpc>
              <a:spcBef>
                <a:spcPts val="500"/>
              </a:spcBef>
              <a:spcAft>
                <a:spcPts val="0"/>
              </a:spcAft>
              <a:buClr>
                <a:schemeClr val="dk1"/>
              </a:buClr>
              <a:buSzPts val="1400"/>
              <a:buFont typeface="Arial"/>
              <a:buChar char="●"/>
            </a:pPr>
            <a:r>
              <a:rPr lang="en" sz="1400">
                <a:solidFill>
                  <a:schemeClr val="dk1"/>
                </a:solidFill>
              </a:rPr>
              <a:t>We calculated Pagerank and HITS (authorities and hubs), and degree centrality values for each node of the songs network, which will be used for recommendation.</a:t>
            </a:r>
            <a:endParaRPr sz="1400">
              <a:solidFill>
                <a:schemeClr val="dk1"/>
              </a:solidFill>
            </a:endParaRPr>
          </a:p>
          <a:p>
            <a:pPr indent="-317500" lvl="0" marL="457200" rtl="0" algn="l">
              <a:lnSpc>
                <a:spcPct val="100000"/>
              </a:lnSpc>
              <a:spcBef>
                <a:spcPts val="500"/>
              </a:spcBef>
              <a:spcAft>
                <a:spcPts val="0"/>
              </a:spcAft>
              <a:buClr>
                <a:schemeClr val="dk1"/>
              </a:buClr>
              <a:buSzPts val="1400"/>
              <a:buFont typeface="Arial"/>
              <a:buChar char="●"/>
            </a:pPr>
            <a:r>
              <a:rPr lang="en" sz="1400">
                <a:solidFill>
                  <a:schemeClr val="dk1"/>
                </a:solidFill>
              </a:rPr>
              <a:t>The accuracy of Pagerank, HITS and degree centrality are evaluated referring to songs’ </a:t>
            </a:r>
            <a:r>
              <a:rPr lang="en" sz="1400">
                <a:solidFill>
                  <a:srgbClr val="FF0000"/>
                </a:solidFill>
              </a:rPr>
              <a:t>play count</a:t>
            </a:r>
            <a:r>
              <a:rPr lang="en" sz="1400">
                <a:solidFill>
                  <a:schemeClr val="dk1"/>
                </a:solidFill>
              </a:rPr>
              <a:t> and </a:t>
            </a:r>
            <a:r>
              <a:rPr lang="en" sz="1400">
                <a:solidFill>
                  <a:srgbClr val="FF0000"/>
                </a:solidFill>
              </a:rPr>
              <a:t>hotness</a:t>
            </a:r>
            <a:r>
              <a:rPr lang="en" sz="1400">
                <a:solidFill>
                  <a:schemeClr val="dk1"/>
                </a:solidFill>
              </a:rPr>
              <a:t>, and </a:t>
            </a:r>
            <a:r>
              <a:rPr lang="en" sz="1400">
                <a:solidFill>
                  <a:srgbClr val="FF0000"/>
                </a:solidFill>
              </a:rPr>
              <a:t>PageRank</a:t>
            </a:r>
            <a:r>
              <a:rPr lang="en" sz="1400">
                <a:solidFill>
                  <a:schemeClr val="dk1"/>
                </a:solidFill>
              </a:rPr>
              <a:t> is a more accurate algorithm than all the others.</a:t>
            </a:r>
            <a:endParaRPr sz="1400">
              <a:solidFill>
                <a:schemeClr val="dk1"/>
              </a:solidFill>
            </a:endParaRPr>
          </a:p>
          <a:p>
            <a:pPr indent="-317500" lvl="0" marL="457200" rtl="0" algn="l">
              <a:lnSpc>
                <a:spcPct val="100000"/>
              </a:lnSpc>
              <a:spcBef>
                <a:spcPts val="500"/>
              </a:spcBef>
              <a:spcAft>
                <a:spcPts val="0"/>
              </a:spcAft>
              <a:buClr>
                <a:schemeClr val="dk1"/>
              </a:buClr>
              <a:buSzPts val="1400"/>
              <a:buFont typeface="Arial"/>
              <a:buChar char="●"/>
            </a:pPr>
            <a:r>
              <a:rPr lang="en" sz="1400">
                <a:solidFill>
                  <a:schemeClr val="dk1"/>
                </a:solidFill>
              </a:rPr>
              <a:t>The songs recommendation is implemented by looking for the </a:t>
            </a:r>
            <a:r>
              <a:rPr lang="en" sz="1400">
                <a:solidFill>
                  <a:srgbClr val="FF0000"/>
                </a:solidFill>
              </a:rPr>
              <a:t>connected songs </a:t>
            </a:r>
            <a:r>
              <a:rPr lang="en" sz="1400">
                <a:solidFill>
                  <a:schemeClr val="dk1"/>
                </a:solidFill>
              </a:rPr>
              <a:t>in the network graph to the songs that has been played by each user, then the connected songs with the highest pagerank value will be recommended to the user.</a:t>
            </a:r>
            <a:endParaRPr sz="1400">
              <a:solidFill>
                <a:schemeClr val="dk1"/>
              </a:solidFill>
            </a:endParaRPr>
          </a:p>
          <a:p>
            <a:pPr indent="-317500" lvl="0" marL="457200" rtl="0" algn="l">
              <a:lnSpc>
                <a:spcPct val="100000"/>
              </a:lnSpc>
              <a:spcBef>
                <a:spcPts val="500"/>
              </a:spcBef>
              <a:spcAft>
                <a:spcPts val="0"/>
              </a:spcAft>
              <a:buClr>
                <a:schemeClr val="dk1"/>
              </a:buClr>
              <a:buSzPts val="1400"/>
              <a:buFont typeface="Arial"/>
              <a:buChar char="●"/>
            </a:pPr>
            <a:r>
              <a:rPr lang="en" sz="1400">
                <a:solidFill>
                  <a:schemeClr val="dk1"/>
                </a:solidFill>
              </a:rPr>
              <a:t>The </a:t>
            </a:r>
            <a:r>
              <a:rPr lang="en" sz="1400">
                <a:solidFill>
                  <a:srgbClr val="FF0000"/>
                </a:solidFill>
              </a:rPr>
              <a:t>play count values </a:t>
            </a:r>
            <a:r>
              <a:rPr lang="en" sz="1400">
                <a:solidFill>
                  <a:schemeClr val="dk1"/>
                </a:solidFill>
              </a:rPr>
              <a:t>of the user history has been used to evaluate the network recommendation, and the commonly used </a:t>
            </a:r>
            <a:r>
              <a:rPr lang="en" sz="1400">
                <a:solidFill>
                  <a:schemeClr val="dk1"/>
                </a:solidFill>
                <a:highlight>
                  <a:srgbClr val="FFFFFF"/>
                </a:highlight>
              </a:rPr>
              <a:t>Collaborative Filtering recommendation system has been used to </a:t>
            </a:r>
            <a:r>
              <a:rPr lang="en" sz="1400">
                <a:solidFill>
                  <a:schemeClr val="dk1"/>
                </a:solidFill>
                <a:highlight>
                  <a:srgbClr val="FFFFFF"/>
                </a:highlight>
              </a:rPr>
              <a:t>comparison</a:t>
            </a:r>
            <a:r>
              <a:rPr lang="en" sz="1400">
                <a:solidFill>
                  <a:schemeClr val="dk1"/>
                </a:solidFill>
                <a:highlight>
                  <a:srgbClr val="FFFFFF"/>
                </a:highlight>
              </a:rPr>
              <a:t>. The </a:t>
            </a:r>
            <a:r>
              <a:rPr lang="en" sz="1400">
                <a:solidFill>
                  <a:srgbClr val="FF0000"/>
                </a:solidFill>
                <a:highlight>
                  <a:srgbClr val="FFFFFF"/>
                </a:highlight>
              </a:rPr>
              <a:t>network recommendation</a:t>
            </a:r>
            <a:r>
              <a:rPr lang="en" sz="1400">
                <a:solidFill>
                  <a:schemeClr val="dk1"/>
                </a:solidFill>
                <a:highlight>
                  <a:srgbClr val="FFFFFF"/>
                </a:highlight>
              </a:rPr>
              <a:t> result is better than the baseline and works better than Collaborative Filtering in this case.</a:t>
            </a:r>
            <a:endParaRPr sz="1400">
              <a:solidFill>
                <a:schemeClr val="dk1"/>
              </a:solidFill>
            </a:endParaRPr>
          </a:p>
          <a:p>
            <a:pPr indent="0" lvl="0" marL="457200" rtl="0" algn="l">
              <a:lnSpc>
                <a:spcPct val="100000"/>
              </a:lnSpc>
              <a:spcBef>
                <a:spcPts val="500"/>
              </a:spcBef>
              <a:spcAft>
                <a:spcPts val="0"/>
              </a:spcAft>
              <a:buClr>
                <a:schemeClr val="dk1"/>
              </a:buClr>
              <a:buSzPts val="1100"/>
              <a:buFont typeface="Arial"/>
              <a:buNone/>
            </a:pPr>
            <a:r>
              <a:t/>
            </a:r>
            <a:endParaRPr sz="1400">
              <a:solidFill>
                <a:schemeClr val="dk1"/>
              </a:solidFill>
            </a:endParaRPr>
          </a:p>
          <a:p>
            <a:pPr indent="0" lvl="0" marL="0" marR="0" rtl="0" algn="l">
              <a:lnSpc>
                <a:spcPct val="100000"/>
              </a:lnSpc>
              <a:spcBef>
                <a:spcPts val="500"/>
              </a:spcBef>
              <a:spcAft>
                <a:spcPts val="0"/>
              </a:spcAft>
              <a:buNone/>
            </a:pPr>
            <a:r>
              <a:t/>
            </a:r>
            <a:endParaRPr sz="1400">
              <a:solidFill>
                <a:schemeClr val="dk1"/>
              </a:solidFill>
            </a:endParaRPr>
          </a:p>
          <a:p>
            <a:pPr indent="0" lvl="0" marL="457200" marR="0" rtl="0" algn="l">
              <a:lnSpc>
                <a:spcPct val="100000"/>
              </a:lnSpc>
              <a:spcBef>
                <a:spcPts val="500"/>
              </a:spcBef>
              <a:spcAft>
                <a:spcPts val="0"/>
              </a:spcAft>
              <a:buNone/>
            </a:pPr>
            <a:r>
              <a:t/>
            </a:r>
            <a:endParaRPr sz="22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9"/>
          <p:cNvSpPr txBox="1"/>
          <p:nvPr>
            <p:ph type="title"/>
          </p:nvPr>
        </p:nvSpPr>
        <p:spPr>
          <a:xfrm>
            <a:off x="311700" y="284825"/>
            <a:ext cx="8520600" cy="572700"/>
          </a:xfrm>
          <a:prstGeom prst="rect">
            <a:avLst/>
          </a:prstGeom>
        </p:spPr>
        <p:txBody>
          <a:bodyPr anchorCtr="0" anchor="t" bIns="91425" lIns="91425" spcFirstLastPara="1" rIns="91425" wrap="square" tIns="91425">
            <a:noAutofit/>
          </a:bodyPr>
          <a:lstStyle/>
          <a:p>
            <a:pPr indent="0" lvl="0" marL="0" rtl="0" algn="l">
              <a:spcBef>
                <a:spcPts val="1400"/>
              </a:spcBef>
              <a:spcAft>
                <a:spcPts val="1400"/>
              </a:spcAft>
              <a:buClr>
                <a:schemeClr val="dk1"/>
              </a:buClr>
              <a:buSzPts val="1100"/>
              <a:buFont typeface="Arial"/>
              <a:buNone/>
            </a:pPr>
            <a:r>
              <a:rPr b="1" lang="en" sz="2400"/>
              <a:t>References</a:t>
            </a:r>
            <a:endParaRPr sz="2400"/>
          </a:p>
        </p:txBody>
      </p:sp>
      <p:sp>
        <p:nvSpPr>
          <p:cNvPr id="179" name="Google Shape;179;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57200" lvl="0" marL="457200" rtl="0" algn="l">
              <a:lnSpc>
                <a:spcPct val="100000"/>
              </a:lnSpc>
              <a:spcBef>
                <a:spcPts val="0"/>
              </a:spcBef>
              <a:spcAft>
                <a:spcPts val="0"/>
              </a:spcAft>
              <a:buClr>
                <a:schemeClr val="dk1"/>
              </a:buClr>
              <a:buSzPts val="1100"/>
              <a:buFont typeface="Arial"/>
              <a:buNone/>
            </a:pPr>
            <a:r>
              <a:rPr lang="en" sz="1300">
                <a:solidFill>
                  <a:schemeClr val="dk1"/>
                </a:solidFill>
                <a:highlight>
                  <a:srgbClr val="FFFFFF"/>
                </a:highlight>
              </a:rPr>
              <a:t>Kasinathan, V., Mustapha, A., Tong, T.S., Rani, M.F., &amp; Rahman, N.A. (2019). Heartbeats: music recommendation system with fuzzy inference engine. </a:t>
            </a:r>
            <a:r>
              <a:rPr i="1" lang="en" sz="1300">
                <a:solidFill>
                  <a:schemeClr val="dk1"/>
                </a:solidFill>
                <a:highlight>
                  <a:srgbClr val="FFFFFF"/>
                </a:highlight>
              </a:rPr>
              <a:t>Indonesian Journal of Electrical Engineering and Computer Science, 16</a:t>
            </a:r>
            <a:r>
              <a:rPr lang="en" sz="1300">
                <a:solidFill>
                  <a:schemeClr val="dk1"/>
                </a:solidFill>
                <a:highlight>
                  <a:srgbClr val="FFFFFF"/>
                </a:highlight>
              </a:rPr>
              <a:t>, 275-282.</a:t>
            </a:r>
            <a:endParaRPr sz="1300">
              <a:solidFill>
                <a:schemeClr val="dk1"/>
              </a:solidFill>
              <a:highlight>
                <a:srgbClr val="FFFFFF"/>
              </a:highlight>
            </a:endParaRPr>
          </a:p>
          <a:p>
            <a:pPr indent="0" lvl="0" marL="0" rtl="0" algn="l">
              <a:lnSpc>
                <a:spcPct val="100000"/>
              </a:lnSpc>
              <a:spcBef>
                <a:spcPts val="0"/>
              </a:spcBef>
              <a:spcAft>
                <a:spcPts val="0"/>
              </a:spcAft>
              <a:buClr>
                <a:schemeClr val="dk1"/>
              </a:buClr>
              <a:buSzPts val="1100"/>
              <a:buFont typeface="Arial"/>
              <a:buNone/>
            </a:pPr>
            <a:r>
              <a:t/>
            </a:r>
            <a:endParaRPr sz="1300">
              <a:solidFill>
                <a:schemeClr val="dk1"/>
              </a:solidFill>
              <a:highlight>
                <a:srgbClr val="FFFFFF"/>
              </a:highlight>
            </a:endParaRPr>
          </a:p>
          <a:p>
            <a:pPr indent="-457200" lvl="0" marL="457200" rtl="0" algn="l">
              <a:lnSpc>
                <a:spcPct val="100000"/>
              </a:lnSpc>
              <a:spcBef>
                <a:spcPts val="0"/>
              </a:spcBef>
              <a:spcAft>
                <a:spcPts val="0"/>
              </a:spcAft>
              <a:buClr>
                <a:schemeClr val="dk1"/>
              </a:buClr>
              <a:buSzPts val="1100"/>
              <a:buFont typeface="Arial"/>
              <a:buNone/>
            </a:pPr>
            <a:r>
              <a:rPr lang="en" sz="1300">
                <a:solidFill>
                  <a:schemeClr val="dk1"/>
                </a:solidFill>
                <a:highlight>
                  <a:srgbClr val="FFFFFF"/>
                </a:highlight>
              </a:rPr>
              <a:t>Han, B., Rho, S., Jun, S., &amp; Hwang, E. (2009). Music emotion classification and context-based music recommendation. </a:t>
            </a:r>
            <a:r>
              <a:rPr i="1" lang="en" sz="1300">
                <a:solidFill>
                  <a:schemeClr val="dk1"/>
                </a:solidFill>
                <a:highlight>
                  <a:srgbClr val="FFFFFF"/>
                </a:highlight>
              </a:rPr>
              <a:t>Multimedia Tools and Applications, 47</a:t>
            </a:r>
            <a:r>
              <a:rPr lang="en" sz="1300">
                <a:solidFill>
                  <a:schemeClr val="dk1"/>
                </a:solidFill>
                <a:highlight>
                  <a:srgbClr val="FFFFFF"/>
                </a:highlight>
              </a:rPr>
              <a:t>(3), 433–460. https://doi.org/10.1007/s11042-009-0332-6</a:t>
            </a:r>
            <a:endParaRPr b="1" sz="1300">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sz="1300">
              <a:solidFill>
                <a:schemeClr val="dk1"/>
              </a:solidFill>
            </a:endParaRPr>
          </a:p>
          <a:p>
            <a:pPr indent="-457200" lvl="0" marL="457200" rtl="0" algn="l">
              <a:lnSpc>
                <a:spcPct val="100000"/>
              </a:lnSpc>
              <a:spcBef>
                <a:spcPts val="0"/>
              </a:spcBef>
              <a:spcAft>
                <a:spcPts val="0"/>
              </a:spcAft>
              <a:buClr>
                <a:schemeClr val="dk1"/>
              </a:buClr>
              <a:buSzPts val="1100"/>
              <a:buFont typeface="Arial"/>
              <a:buNone/>
            </a:pPr>
            <a:r>
              <a:rPr lang="en" sz="1300">
                <a:solidFill>
                  <a:schemeClr val="dk1"/>
                </a:solidFill>
                <a:highlight>
                  <a:srgbClr val="FFFFFF"/>
                </a:highlight>
              </a:rPr>
              <a:t>Serrà, J., Corral, Á., Boguñá, M., Haro, M., &amp; Arcos, J. L. (2012). Measuring the Evolution of Contemporary Western Popular Music. </a:t>
            </a:r>
            <a:r>
              <a:rPr i="1" lang="en" sz="1300">
                <a:solidFill>
                  <a:schemeClr val="dk1"/>
                </a:solidFill>
                <a:highlight>
                  <a:srgbClr val="FFFFFF"/>
                </a:highlight>
              </a:rPr>
              <a:t>Scientific Reports, 2</a:t>
            </a:r>
            <a:r>
              <a:rPr lang="en" sz="1300">
                <a:solidFill>
                  <a:schemeClr val="dk1"/>
                </a:solidFill>
                <a:highlight>
                  <a:srgbClr val="FFFFFF"/>
                </a:highlight>
              </a:rPr>
              <a:t>(1), 521. https://doi.org/10.1038/srep00521</a:t>
            </a:r>
            <a:endParaRPr sz="1300">
              <a:solidFill>
                <a:schemeClr val="dk1"/>
              </a:solidFill>
              <a:highlight>
                <a:srgbClr val="FFFFFF"/>
              </a:highlight>
            </a:endParaRPr>
          </a:p>
          <a:p>
            <a:pPr indent="-457200" lvl="0" marL="457200" rtl="0" algn="l">
              <a:lnSpc>
                <a:spcPct val="100000"/>
              </a:lnSpc>
              <a:spcBef>
                <a:spcPts val="0"/>
              </a:spcBef>
              <a:spcAft>
                <a:spcPts val="0"/>
              </a:spcAft>
              <a:buClr>
                <a:schemeClr val="dk1"/>
              </a:buClr>
              <a:buSzPts val="1100"/>
              <a:buFont typeface="Arial"/>
              <a:buNone/>
            </a:pPr>
            <a:r>
              <a:t/>
            </a:r>
            <a:endParaRPr sz="1300">
              <a:solidFill>
                <a:schemeClr val="dk1"/>
              </a:solidFill>
            </a:endParaRPr>
          </a:p>
          <a:p>
            <a:pPr indent="-457200" lvl="0" marL="457200" rtl="0" algn="l">
              <a:lnSpc>
                <a:spcPct val="100000"/>
              </a:lnSpc>
              <a:spcBef>
                <a:spcPts val="0"/>
              </a:spcBef>
              <a:spcAft>
                <a:spcPts val="0"/>
              </a:spcAft>
              <a:buClr>
                <a:schemeClr val="dk1"/>
              </a:buClr>
              <a:buSzPts val="1100"/>
              <a:buFont typeface="Arial"/>
              <a:buNone/>
            </a:pPr>
            <a:r>
              <a:rPr lang="en" sz="1300">
                <a:solidFill>
                  <a:schemeClr val="dk1"/>
                </a:solidFill>
              </a:rPr>
              <a:t>Bertin-Mahieux, T., Ellis, D., Whitman, B., &amp; Lamere, P. (2011). The Million Song Dataset. </a:t>
            </a:r>
            <a:r>
              <a:rPr i="1" lang="en" sz="1300">
                <a:solidFill>
                  <a:schemeClr val="dk1"/>
                </a:solidFill>
              </a:rPr>
              <a:t>Proceedings of the 12th International Society for Music Information Retrieval Conference (ISMIR 2011)</a:t>
            </a:r>
            <a:endParaRPr sz="1300">
              <a:solidFill>
                <a:schemeClr val="dk1"/>
              </a:solidFill>
            </a:endParaRPr>
          </a:p>
          <a:p>
            <a:pPr indent="0" lvl="0" marL="0" rtl="0" algn="l">
              <a:lnSpc>
                <a:spcPct val="100000"/>
              </a:lnSpc>
              <a:spcBef>
                <a:spcPts val="1200"/>
              </a:spcBef>
              <a:spcAft>
                <a:spcPts val="0"/>
              </a:spcAft>
              <a:buClr>
                <a:schemeClr val="dk1"/>
              </a:buClr>
              <a:buSzPts val="1100"/>
              <a:buFont typeface="Arial"/>
              <a:buNone/>
            </a:pPr>
            <a:r>
              <a:t/>
            </a:r>
            <a:endParaRPr sz="1300">
              <a:solidFill>
                <a:schemeClr val="dk1"/>
              </a:solidFill>
            </a:endParaRPr>
          </a:p>
          <a:p>
            <a:pPr indent="0" lvl="0" marL="0" rtl="0" algn="l">
              <a:spcBef>
                <a:spcPts val="1200"/>
              </a:spcBef>
              <a:spcAft>
                <a:spcPts val="1600"/>
              </a:spcAft>
              <a:buNone/>
            </a:pPr>
            <a:r>
              <a:t/>
            </a:r>
            <a:endParaRPr sz="16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7689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Motivation</a:t>
            </a:r>
            <a:endParaRPr b="1" sz="2400"/>
          </a:p>
        </p:txBody>
      </p:sp>
      <p:sp>
        <p:nvSpPr>
          <p:cNvPr id="62" name="Google Shape;62;p14"/>
          <p:cNvSpPr txBox="1"/>
          <p:nvPr>
            <p:ph idx="1" type="body"/>
          </p:nvPr>
        </p:nvSpPr>
        <p:spPr>
          <a:xfrm>
            <a:off x="311700" y="2180500"/>
            <a:ext cx="8520600" cy="32265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SzPts val="1600"/>
              <a:buChar char="●"/>
            </a:pPr>
            <a:r>
              <a:rPr lang="en" sz="1600">
                <a:solidFill>
                  <a:srgbClr val="1E1E21"/>
                </a:solidFill>
              </a:rPr>
              <a:t>Popular music​ is ​a​ </a:t>
            </a:r>
            <a:r>
              <a:rPr lang="en" sz="1600">
                <a:solidFill>
                  <a:schemeClr val="dk1"/>
                </a:solidFill>
              </a:rPr>
              <a:t>kind of music​ </a:t>
            </a:r>
            <a:r>
              <a:rPr lang="en" sz="1600">
                <a:solidFill>
                  <a:srgbClr val="1E1E21"/>
                </a:solidFill>
              </a:rPr>
              <a:t>with wide appeal that is distributed to large audiences, which is an important cultural expression that captures the listener’s attention for years</a:t>
            </a:r>
            <a:endParaRPr sz="1600">
              <a:solidFill>
                <a:srgbClr val="1E1E21"/>
              </a:solidFill>
            </a:endParaRPr>
          </a:p>
          <a:p>
            <a:pPr indent="0" lvl="0" marL="0" rtl="0" algn="l">
              <a:lnSpc>
                <a:spcPct val="100000"/>
              </a:lnSpc>
              <a:spcBef>
                <a:spcPts val="0"/>
              </a:spcBef>
              <a:spcAft>
                <a:spcPts val="0"/>
              </a:spcAft>
              <a:buNone/>
            </a:pPr>
            <a:r>
              <a:t/>
            </a:r>
            <a:endParaRPr sz="1600">
              <a:solidFill>
                <a:schemeClr val="dk1"/>
              </a:solidFill>
            </a:endParaRPr>
          </a:p>
          <a:p>
            <a:pPr indent="0" lvl="0" marL="457200" rtl="0" algn="l">
              <a:lnSpc>
                <a:spcPct val="100000"/>
              </a:lnSpc>
              <a:spcBef>
                <a:spcPts val="0"/>
              </a:spcBef>
              <a:spcAft>
                <a:spcPts val="0"/>
              </a:spcAft>
              <a:buNone/>
            </a:pPr>
            <a:r>
              <a:t/>
            </a:r>
            <a:endParaRPr sz="1600">
              <a:solidFill>
                <a:schemeClr val="dk1"/>
              </a:solidFill>
            </a:endParaRPr>
          </a:p>
          <a:p>
            <a:pPr indent="-330200" lvl="0" marL="457200" rtl="0" algn="l">
              <a:lnSpc>
                <a:spcPct val="100000"/>
              </a:lnSpc>
              <a:spcBef>
                <a:spcPts val="0"/>
              </a:spcBef>
              <a:spcAft>
                <a:spcPts val="0"/>
              </a:spcAft>
              <a:buClr>
                <a:schemeClr val="dk1"/>
              </a:buClr>
              <a:buSzPts val="1600"/>
              <a:buChar char="●"/>
            </a:pPr>
            <a:r>
              <a:rPr lang="en" sz="1600">
                <a:solidFill>
                  <a:schemeClr val="dk1"/>
                </a:solidFill>
              </a:rPr>
              <a:t>Popular music has also been greatly developed in this era of the Internet</a:t>
            </a:r>
            <a:endParaRPr sz="1600">
              <a:solidFill>
                <a:schemeClr val="dk1"/>
              </a:solidFill>
            </a:endParaRPr>
          </a:p>
          <a:p>
            <a:pPr indent="0" lvl="0" marL="457200" rtl="0" algn="l">
              <a:lnSpc>
                <a:spcPct val="100000"/>
              </a:lnSpc>
              <a:spcBef>
                <a:spcPts val="0"/>
              </a:spcBef>
              <a:spcAft>
                <a:spcPts val="0"/>
              </a:spcAft>
              <a:buNone/>
            </a:pPr>
            <a:r>
              <a:t/>
            </a:r>
            <a:endParaRPr sz="1600">
              <a:solidFill>
                <a:schemeClr val="dk1"/>
              </a:solidFill>
            </a:endParaRPr>
          </a:p>
          <a:p>
            <a:pPr indent="-330200" lvl="0" marL="457200" rtl="0" algn="l">
              <a:lnSpc>
                <a:spcPct val="100000"/>
              </a:lnSpc>
              <a:spcBef>
                <a:spcPts val="0"/>
              </a:spcBef>
              <a:spcAft>
                <a:spcPts val="0"/>
              </a:spcAft>
              <a:buClr>
                <a:srgbClr val="FF0000"/>
              </a:buClr>
              <a:buSzPts val="1600"/>
              <a:buChar char="●"/>
            </a:pPr>
            <a:r>
              <a:rPr lang="en" sz="1600">
                <a:solidFill>
                  <a:srgbClr val="FF0000"/>
                </a:solidFill>
              </a:rPr>
              <a:t>We want to set up a music recommendation system based on the song network to help the audience to find more music that suits their taste</a:t>
            </a:r>
            <a:endParaRPr sz="2300">
              <a:solidFill>
                <a:srgbClr val="FF0000"/>
              </a:solidFill>
            </a:endParaRPr>
          </a:p>
        </p:txBody>
      </p:sp>
      <p:pic>
        <p:nvPicPr>
          <p:cNvPr id="63" name="Google Shape;63;p14"/>
          <p:cNvPicPr preferRelativeResize="0"/>
          <p:nvPr/>
        </p:nvPicPr>
        <p:blipFill rotWithShape="1">
          <a:blip r:embed="rId3">
            <a:alphaModFix/>
          </a:blip>
          <a:srcRect b="0" l="0" r="0" t="21850"/>
          <a:stretch/>
        </p:blipFill>
        <p:spPr>
          <a:xfrm>
            <a:off x="4840200" y="255675"/>
            <a:ext cx="3755075" cy="1613975"/>
          </a:xfrm>
          <a:prstGeom prst="rect">
            <a:avLst/>
          </a:prstGeom>
          <a:noFill/>
          <a:ln>
            <a:noFill/>
          </a:ln>
        </p:spPr>
      </p:pic>
      <p:pic>
        <p:nvPicPr>
          <p:cNvPr id="64" name="Google Shape;64;p14"/>
          <p:cNvPicPr preferRelativeResize="0"/>
          <p:nvPr/>
        </p:nvPicPr>
        <p:blipFill>
          <a:blip r:embed="rId4">
            <a:alphaModFix/>
          </a:blip>
          <a:stretch>
            <a:fillRect/>
          </a:stretch>
        </p:blipFill>
        <p:spPr>
          <a:xfrm>
            <a:off x="3080250" y="113125"/>
            <a:ext cx="1680325" cy="1680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400"/>
              <a:t>Research Questions</a:t>
            </a:r>
            <a:endParaRPr sz="2400"/>
          </a:p>
        </p:txBody>
      </p:sp>
      <p:sp>
        <p:nvSpPr>
          <p:cNvPr id="70" name="Google Shape;70;p15"/>
          <p:cNvSpPr txBox="1"/>
          <p:nvPr>
            <p:ph idx="1" type="body"/>
          </p:nvPr>
        </p:nvSpPr>
        <p:spPr>
          <a:xfrm>
            <a:off x="311700" y="1357225"/>
            <a:ext cx="8520600" cy="34164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chemeClr val="dk1"/>
              </a:buClr>
              <a:buSzPts val="1600"/>
              <a:buChar char="●"/>
            </a:pPr>
            <a:r>
              <a:rPr lang="en" sz="1600">
                <a:solidFill>
                  <a:schemeClr val="dk1"/>
                </a:solidFill>
              </a:rPr>
              <a:t>What are the characteristics of the song network based on the user’s playing history?</a:t>
            </a:r>
            <a:endParaRPr sz="1600">
              <a:solidFill>
                <a:schemeClr val="dk1"/>
              </a:solidFill>
            </a:endParaRPr>
          </a:p>
          <a:p>
            <a:pPr indent="0" lvl="0" marL="914400" rtl="0" algn="l">
              <a:lnSpc>
                <a:spcPct val="100000"/>
              </a:lnSpc>
              <a:spcBef>
                <a:spcPts val="0"/>
              </a:spcBef>
              <a:spcAft>
                <a:spcPts val="0"/>
              </a:spcAft>
              <a:buNone/>
            </a:pPr>
            <a:r>
              <a:t/>
            </a:r>
            <a:endParaRPr sz="1600">
              <a:solidFill>
                <a:schemeClr val="dk1"/>
              </a:solidFill>
            </a:endParaRPr>
          </a:p>
          <a:p>
            <a:pPr indent="-330200" lvl="0" marL="457200" rtl="0" algn="l">
              <a:lnSpc>
                <a:spcPct val="100000"/>
              </a:lnSpc>
              <a:spcBef>
                <a:spcPts val="0"/>
              </a:spcBef>
              <a:spcAft>
                <a:spcPts val="0"/>
              </a:spcAft>
              <a:buClr>
                <a:schemeClr val="dk1"/>
              </a:buClr>
              <a:buSzPts val="1600"/>
              <a:buChar char="●"/>
            </a:pPr>
            <a:r>
              <a:rPr lang="en" sz="1600">
                <a:solidFill>
                  <a:schemeClr val="dk1"/>
                </a:solidFill>
              </a:rPr>
              <a:t>Can the song network meet the basis to build a recommendation system?</a:t>
            </a:r>
            <a:endParaRPr sz="1600"/>
          </a:p>
        </p:txBody>
      </p:sp>
      <p:pic>
        <p:nvPicPr>
          <p:cNvPr id="71" name="Google Shape;71;p15"/>
          <p:cNvPicPr preferRelativeResize="0"/>
          <p:nvPr/>
        </p:nvPicPr>
        <p:blipFill rotWithShape="1">
          <a:blip r:embed="rId3">
            <a:alphaModFix/>
          </a:blip>
          <a:srcRect b="13465" l="28196" r="30257" t="14060"/>
          <a:stretch/>
        </p:blipFill>
        <p:spPr>
          <a:xfrm>
            <a:off x="6134375" y="3131825"/>
            <a:ext cx="1691251" cy="19011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6"/>
          <p:cNvPicPr preferRelativeResize="0"/>
          <p:nvPr/>
        </p:nvPicPr>
        <p:blipFill rotWithShape="1">
          <a:blip r:embed="rId3">
            <a:alphaModFix/>
          </a:blip>
          <a:srcRect b="0" l="0" r="0" t="14958"/>
          <a:stretch/>
        </p:blipFill>
        <p:spPr>
          <a:xfrm>
            <a:off x="3522450" y="242225"/>
            <a:ext cx="5357352" cy="2242425"/>
          </a:xfrm>
          <a:prstGeom prst="rect">
            <a:avLst/>
          </a:prstGeom>
          <a:noFill/>
          <a:ln>
            <a:noFill/>
          </a:ln>
        </p:spPr>
      </p:pic>
      <p:sp>
        <p:nvSpPr>
          <p:cNvPr id="77" name="Google Shape;77;p16"/>
          <p:cNvSpPr txBox="1"/>
          <p:nvPr>
            <p:ph type="title"/>
          </p:nvPr>
        </p:nvSpPr>
        <p:spPr>
          <a:xfrm>
            <a:off x="464100" y="544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Related</a:t>
            </a:r>
            <a:r>
              <a:rPr lang="en"/>
              <a:t> </a:t>
            </a:r>
            <a:r>
              <a:rPr b="1" lang="en" sz="2400"/>
              <a:t>Work</a:t>
            </a:r>
            <a:endParaRPr/>
          </a:p>
        </p:txBody>
      </p:sp>
      <p:sp>
        <p:nvSpPr>
          <p:cNvPr id="78" name="Google Shape;78;p16"/>
          <p:cNvSpPr txBox="1"/>
          <p:nvPr>
            <p:ph idx="1" type="body"/>
          </p:nvPr>
        </p:nvSpPr>
        <p:spPr>
          <a:xfrm>
            <a:off x="469475" y="2605100"/>
            <a:ext cx="8520600" cy="296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Vinothini Kasinathan's team</a:t>
            </a:r>
            <a:r>
              <a:rPr lang="en" sz="1500">
                <a:solidFill>
                  <a:schemeClr val="dk1"/>
                </a:solidFill>
              </a:rPr>
              <a:t>: proposed a music recommendation system based on </a:t>
            </a:r>
            <a:r>
              <a:rPr b="1" lang="en" sz="1500">
                <a:solidFill>
                  <a:schemeClr val="dk1"/>
                </a:solidFill>
              </a:rPr>
              <a:t>fuzzy logic</a:t>
            </a:r>
            <a:r>
              <a:rPr lang="en" sz="1500">
                <a:solidFill>
                  <a:schemeClr val="dk1"/>
                </a:solidFill>
              </a:rPr>
              <a:t>, which makes decisions on music recommendation based on users' music listening habits, music genres, and their impact on human beings (Kasinathan et al., 2019).</a:t>
            </a:r>
            <a:endParaRPr sz="1500">
              <a:solidFill>
                <a:schemeClr val="dk1"/>
              </a:solidFill>
            </a:endParaRPr>
          </a:p>
          <a:p>
            <a:pPr indent="0" lvl="0" marL="0" rtl="0" algn="l">
              <a:spcBef>
                <a:spcPts val="1600"/>
              </a:spcBef>
              <a:spcAft>
                <a:spcPts val="0"/>
              </a:spcAft>
              <a:buNone/>
            </a:pPr>
            <a:r>
              <a:rPr b="1" lang="en" sz="1500">
                <a:solidFill>
                  <a:schemeClr val="dk1"/>
                </a:solidFill>
              </a:rPr>
              <a:t>Byeong-jun Han's team</a:t>
            </a:r>
            <a:r>
              <a:rPr lang="en" sz="1500">
                <a:solidFill>
                  <a:schemeClr val="dk1"/>
                </a:solidFill>
              </a:rPr>
              <a:t>: proposed a </a:t>
            </a:r>
            <a:r>
              <a:rPr b="1" lang="en" sz="1500">
                <a:solidFill>
                  <a:schemeClr val="dk1"/>
                </a:solidFill>
              </a:rPr>
              <a:t>context-based</a:t>
            </a:r>
            <a:r>
              <a:rPr lang="en" sz="1500">
                <a:solidFill>
                  <a:schemeClr val="dk1"/>
                </a:solidFill>
              </a:rPr>
              <a:t> music recommendation (COMUS) ontology to model users' music preferences and contexts, and to support reasoning on users' expected emotions and preferences (Han et al., 2009).</a:t>
            </a:r>
            <a:endParaRPr sz="1500">
              <a:solidFill>
                <a:schemeClr val="dk1"/>
              </a:solidFill>
            </a:endParaRPr>
          </a:p>
          <a:p>
            <a:pPr indent="0" lvl="0" marL="0" rtl="0" algn="l">
              <a:spcBef>
                <a:spcPts val="1600"/>
              </a:spcBef>
              <a:spcAft>
                <a:spcPts val="1600"/>
              </a:spcAft>
              <a:buNone/>
            </a:pPr>
            <a:r>
              <a:t/>
            </a:r>
            <a:endParaRPr sz="16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2751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2400">
                <a:highlight>
                  <a:srgbClr val="FFFFFF"/>
                </a:highlight>
              </a:rPr>
              <a:t>Analysis Approaches</a:t>
            </a:r>
            <a:endParaRPr b="1" sz="2400">
              <a:highlight>
                <a:srgbClr val="FFFFFF"/>
              </a:highlight>
            </a:endParaRPr>
          </a:p>
          <a:p>
            <a:pPr indent="0" lvl="0" marL="0" rtl="0" algn="l">
              <a:spcBef>
                <a:spcPts val="1200"/>
              </a:spcBef>
              <a:spcAft>
                <a:spcPts val="0"/>
              </a:spcAft>
              <a:buNone/>
            </a:pPr>
            <a:r>
              <a:t/>
            </a:r>
            <a:endParaRPr/>
          </a:p>
        </p:txBody>
      </p:sp>
      <p:sp>
        <p:nvSpPr>
          <p:cNvPr id="84" name="Google Shape;84;p17"/>
          <p:cNvSpPr txBox="1"/>
          <p:nvPr>
            <p:ph idx="1" type="body"/>
          </p:nvPr>
        </p:nvSpPr>
        <p:spPr>
          <a:xfrm>
            <a:off x="379850" y="1325850"/>
            <a:ext cx="3722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500">
                <a:solidFill>
                  <a:srgbClr val="FF0000"/>
                </a:solidFill>
              </a:rPr>
              <a:t>Our Aim</a:t>
            </a:r>
            <a:r>
              <a:rPr lang="en" sz="1500">
                <a:solidFill>
                  <a:schemeClr val="dk1"/>
                </a:solidFill>
              </a:rPr>
              <a:t>: we consider the connection between users and songs as </a:t>
            </a:r>
            <a:r>
              <a:rPr b="1" lang="en" sz="1500">
                <a:solidFill>
                  <a:srgbClr val="FF0000"/>
                </a:solidFill>
              </a:rPr>
              <a:t>a bipartite network</a:t>
            </a:r>
            <a:r>
              <a:rPr lang="en" sz="1500">
                <a:solidFill>
                  <a:schemeClr val="dk1"/>
                </a:solidFill>
              </a:rPr>
              <a:t>, to find the connection between users. Our strategy is to recommend new songs to users based on the preferences of other users who have played the same songs, and the songs that would be selected for recommendation will be evaluated by the </a:t>
            </a:r>
            <a:r>
              <a:rPr b="1" lang="en" sz="1500">
                <a:solidFill>
                  <a:srgbClr val="FF0000"/>
                </a:solidFill>
              </a:rPr>
              <a:t>HITS</a:t>
            </a:r>
            <a:r>
              <a:rPr lang="en" sz="1500">
                <a:solidFill>
                  <a:schemeClr val="dk1"/>
                </a:solidFill>
              </a:rPr>
              <a:t> or</a:t>
            </a:r>
            <a:r>
              <a:rPr b="1" lang="en" sz="1500">
                <a:solidFill>
                  <a:srgbClr val="FF0000"/>
                </a:solidFill>
              </a:rPr>
              <a:t> PageRank</a:t>
            </a:r>
            <a:r>
              <a:rPr lang="en" sz="1500">
                <a:solidFill>
                  <a:schemeClr val="dk1"/>
                </a:solidFill>
              </a:rPr>
              <a:t> or </a:t>
            </a:r>
            <a:r>
              <a:rPr b="1" lang="en" sz="1500">
                <a:solidFill>
                  <a:srgbClr val="FF0000"/>
                </a:solidFill>
              </a:rPr>
              <a:t>Degree Centrality</a:t>
            </a:r>
            <a:r>
              <a:rPr lang="en" sz="1500">
                <a:solidFill>
                  <a:schemeClr val="dk1"/>
                </a:solidFill>
              </a:rPr>
              <a:t> in the network.</a:t>
            </a:r>
            <a:endParaRPr sz="1500">
              <a:solidFill>
                <a:schemeClr val="dk1"/>
              </a:solidFill>
            </a:endParaRPr>
          </a:p>
          <a:p>
            <a:pPr indent="0" lvl="0" marL="0" rtl="0" algn="l">
              <a:spcBef>
                <a:spcPts val="1600"/>
              </a:spcBef>
              <a:spcAft>
                <a:spcPts val="0"/>
              </a:spcAft>
              <a:buClr>
                <a:schemeClr val="dk1"/>
              </a:buClr>
              <a:buSzPts val="1100"/>
              <a:buFont typeface="Arial"/>
              <a:buNone/>
            </a:pPr>
            <a:r>
              <a:t/>
            </a:r>
            <a:endParaRPr sz="1600">
              <a:solidFill>
                <a:schemeClr val="dk1"/>
              </a:solidFill>
            </a:endParaRPr>
          </a:p>
          <a:p>
            <a:pPr indent="0" lvl="0" marL="0" rtl="0" algn="l">
              <a:spcBef>
                <a:spcPts val="1600"/>
              </a:spcBef>
              <a:spcAft>
                <a:spcPts val="0"/>
              </a:spcAft>
              <a:buClr>
                <a:schemeClr val="dk1"/>
              </a:buClr>
              <a:buSzPts val="1100"/>
              <a:buFont typeface="Arial"/>
              <a:buNone/>
            </a:pPr>
            <a:r>
              <a:t/>
            </a:r>
            <a:endParaRPr sz="1600">
              <a:solidFill>
                <a:schemeClr val="dk1"/>
              </a:solidFill>
              <a:highlight>
                <a:srgbClr val="FFFFFF"/>
              </a:highlight>
            </a:endParaRPr>
          </a:p>
          <a:p>
            <a:pPr indent="0" lvl="0" marL="0" rtl="0" algn="l">
              <a:spcBef>
                <a:spcPts val="1200"/>
              </a:spcBef>
              <a:spcAft>
                <a:spcPts val="1600"/>
              </a:spcAft>
              <a:buNone/>
            </a:pPr>
            <a:r>
              <a:t/>
            </a:r>
            <a:endParaRPr/>
          </a:p>
        </p:txBody>
      </p:sp>
      <p:pic>
        <p:nvPicPr>
          <p:cNvPr id="85" name="Google Shape;85;p17"/>
          <p:cNvPicPr preferRelativeResize="0"/>
          <p:nvPr/>
        </p:nvPicPr>
        <p:blipFill rotWithShape="1">
          <a:blip r:embed="rId3">
            <a:alphaModFix/>
          </a:blip>
          <a:srcRect b="0" l="13228" r="8493" t="0"/>
          <a:stretch/>
        </p:blipFill>
        <p:spPr>
          <a:xfrm>
            <a:off x="4438050" y="954625"/>
            <a:ext cx="4362501" cy="3715100"/>
          </a:xfrm>
          <a:prstGeom prst="rect">
            <a:avLst/>
          </a:prstGeom>
          <a:noFill/>
          <a:ln>
            <a:noFill/>
          </a:ln>
        </p:spPr>
      </p:pic>
      <p:sp>
        <p:nvSpPr>
          <p:cNvPr id="86" name="Google Shape;86;p17"/>
          <p:cNvSpPr txBox="1"/>
          <p:nvPr/>
        </p:nvSpPr>
        <p:spPr>
          <a:xfrm rot="-5400000">
            <a:off x="3759600" y="2143575"/>
            <a:ext cx="986100" cy="37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Users</a:t>
            </a:r>
            <a:endParaRPr/>
          </a:p>
        </p:txBody>
      </p:sp>
      <p:sp>
        <p:nvSpPr>
          <p:cNvPr id="87" name="Google Shape;87;p17"/>
          <p:cNvSpPr txBox="1"/>
          <p:nvPr/>
        </p:nvSpPr>
        <p:spPr>
          <a:xfrm rot="5400000">
            <a:off x="8465550" y="2490325"/>
            <a:ext cx="986100" cy="37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Songs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269825"/>
            <a:ext cx="8520600" cy="5727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Clr>
                <a:schemeClr val="dk1"/>
              </a:buClr>
              <a:buSzPts val="1100"/>
              <a:buFont typeface="Arial"/>
              <a:buNone/>
            </a:pPr>
            <a:r>
              <a:rPr b="1" lang="en" sz="2400"/>
              <a:t>Datasets</a:t>
            </a:r>
            <a:endParaRPr b="1" sz="2400"/>
          </a:p>
          <a:p>
            <a:pPr indent="0" lvl="0" marL="0" rtl="0" algn="l">
              <a:spcBef>
                <a:spcPts val="1400"/>
              </a:spcBef>
              <a:spcAft>
                <a:spcPts val="0"/>
              </a:spcAft>
              <a:buNone/>
            </a:pPr>
            <a:r>
              <a:t/>
            </a:r>
            <a:endParaRPr/>
          </a:p>
        </p:txBody>
      </p:sp>
      <p:sp>
        <p:nvSpPr>
          <p:cNvPr id="93" name="Google Shape;93;p18"/>
          <p:cNvSpPr txBox="1"/>
          <p:nvPr>
            <p:ph idx="1" type="body"/>
          </p:nvPr>
        </p:nvSpPr>
        <p:spPr>
          <a:xfrm>
            <a:off x="204900" y="1610175"/>
            <a:ext cx="8627400" cy="34572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1400"/>
              </a:spcBef>
              <a:spcAft>
                <a:spcPts val="0"/>
              </a:spcAft>
              <a:buClr>
                <a:schemeClr val="dk1"/>
              </a:buClr>
              <a:buSzPts val="1400"/>
              <a:buAutoNum type="arabicPeriod"/>
            </a:pPr>
            <a:r>
              <a:rPr lang="en" sz="1400">
                <a:solidFill>
                  <a:schemeClr val="dk1"/>
                </a:solidFill>
              </a:rPr>
              <a:t>Song Dataset (</a:t>
            </a:r>
            <a:r>
              <a:rPr lang="en" sz="1400">
                <a:solidFill>
                  <a:schemeClr val="dk1"/>
                </a:solidFill>
              </a:rPr>
              <a:t>subset-compiled.csv)</a:t>
            </a:r>
            <a:endParaRPr sz="1400">
              <a:solidFill>
                <a:schemeClr val="dk1"/>
              </a:solidFill>
            </a:endParaRPr>
          </a:p>
          <a:p>
            <a:pPr indent="0" lvl="0" marL="0" rtl="0" algn="l">
              <a:lnSpc>
                <a:spcPct val="100000"/>
              </a:lnSpc>
              <a:spcBef>
                <a:spcPts val="1400"/>
              </a:spcBef>
              <a:spcAft>
                <a:spcPts val="0"/>
              </a:spcAft>
              <a:buNone/>
            </a:pPr>
            <a:r>
              <a:rPr lang="en" sz="1400">
                <a:solidFill>
                  <a:schemeClr val="dk1"/>
                </a:solidFill>
              </a:rPr>
              <a:t>A subset of Million Song Dataset, containing 10,000 songs, about 1% selected at random from the original data. (source: </a:t>
            </a:r>
            <a:r>
              <a:rPr lang="en" sz="1400" u="sng">
                <a:solidFill>
                  <a:schemeClr val="hlink"/>
                </a:solidFill>
                <a:hlinkClick r:id="rId3"/>
              </a:rPr>
              <a:t>https://github.com/subha5gemini/MillionSongDataset/blob/master/subset-compiled.csv</a:t>
            </a:r>
            <a:r>
              <a:rPr lang="en" sz="1400">
                <a:solidFill>
                  <a:schemeClr val="dk1"/>
                </a:solidFill>
              </a:rPr>
              <a:t>) </a:t>
            </a:r>
            <a:endParaRPr sz="1400">
              <a:solidFill>
                <a:schemeClr val="dk1"/>
              </a:solidFill>
            </a:endParaRPr>
          </a:p>
          <a:p>
            <a:pPr indent="-317500" lvl="0" marL="457200" rtl="0" algn="l">
              <a:lnSpc>
                <a:spcPct val="100000"/>
              </a:lnSpc>
              <a:spcBef>
                <a:spcPts val="1400"/>
              </a:spcBef>
              <a:spcAft>
                <a:spcPts val="0"/>
              </a:spcAft>
              <a:buClr>
                <a:schemeClr val="dk1"/>
              </a:buClr>
              <a:buSzPts val="1400"/>
              <a:buAutoNum type="arabicPeriod"/>
            </a:pPr>
            <a:r>
              <a:rPr lang="en" sz="1400">
                <a:solidFill>
                  <a:schemeClr val="dk1"/>
                </a:solidFill>
              </a:rPr>
              <a:t>Taste Profile Dataset (Train_triplets.txt)</a:t>
            </a:r>
            <a:endParaRPr sz="1400">
              <a:solidFill>
                <a:schemeClr val="dk1"/>
              </a:solidFill>
            </a:endParaRPr>
          </a:p>
          <a:p>
            <a:pPr indent="0" lvl="0" marL="0" rtl="0" algn="l">
              <a:lnSpc>
                <a:spcPct val="100000"/>
              </a:lnSpc>
              <a:spcBef>
                <a:spcPts val="1400"/>
              </a:spcBef>
              <a:spcAft>
                <a:spcPts val="0"/>
              </a:spcAft>
              <a:buNone/>
            </a:pPr>
            <a:r>
              <a:rPr lang="en" sz="1400">
                <a:solidFill>
                  <a:schemeClr val="dk1"/>
                </a:solidFill>
              </a:rPr>
              <a:t>A </a:t>
            </a:r>
            <a:r>
              <a:rPr lang="en" sz="1400">
                <a:solidFill>
                  <a:schemeClr val="dk1"/>
                </a:solidFill>
              </a:rPr>
              <a:t>taste profile </a:t>
            </a:r>
            <a:r>
              <a:rPr lang="en" sz="1400">
                <a:solidFill>
                  <a:schemeClr val="dk1"/>
                </a:solidFill>
              </a:rPr>
              <a:t>data, containing 1,019,318 unique users, 384,546 unique songs, and 48,373,586 user-song-play_count triplets. (source: </a:t>
            </a:r>
            <a:r>
              <a:rPr lang="en" sz="1400" u="sng">
                <a:solidFill>
                  <a:schemeClr val="hlink"/>
                </a:solidFill>
                <a:hlinkClick r:id="rId4"/>
              </a:rPr>
              <a:t>http://millionsongdataset.com/sites/default/files/challenge/train_triplets.txt.zip</a:t>
            </a:r>
            <a:r>
              <a:rPr lang="en" sz="1400">
                <a:solidFill>
                  <a:schemeClr val="dk1"/>
                </a:solidFill>
              </a:rPr>
              <a:t>) </a:t>
            </a:r>
            <a:endParaRPr sz="14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 sz="1400">
                <a:solidFill>
                  <a:schemeClr val="dk1"/>
                </a:solidFill>
              </a:rPr>
              <a:t>*Sample Set*</a:t>
            </a:r>
            <a:r>
              <a:rPr lang="en" sz="1400">
                <a:solidFill>
                  <a:schemeClr val="dk1"/>
                </a:solidFill>
              </a:rPr>
              <a:t>: a</a:t>
            </a:r>
            <a:r>
              <a:rPr lang="en" sz="1400">
                <a:solidFill>
                  <a:schemeClr val="dk1"/>
                </a:solidFill>
              </a:rPr>
              <a:t>s the taste profile dataset is too large, we only use the songs in both datasets, resulting in 772,661 user-song-play_count triplets</a:t>
            </a:r>
            <a:endParaRPr sz="1400">
              <a:solidFill>
                <a:schemeClr val="dk1"/>
              </a:solidFill>
            </a:endParaRPr>
          </a:p>
        </p:txBody>
      </p:sp>
      <p:pic>
        <p:nvPicPr>
          <p:cNvPr id="94" name="Google Shape;94;p18"/>
          <p:cNvPicPr preferRelativeResize="0"/>
          <p:nvPr/>
        </p:nvPicPr>
        <p:blipFill rotWithShape="1">
          <a:blip r:embed="rId5">
            <a:alphaModFix/>
          </a:blip>
          <a:srcRect b="49163" l="22140" r="23217" t="8490"/>
          <a:stretch/>
        </p:blipFill>
        <p:spPr>
          <a:xfrm>
            <a:off x="4352676" y="102925"/>
            <a:ext cx="4471127" cy="19845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902075" y="1449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Global distribution of music artists and song hotness by years</a:t>
            </a:r>
            <a:endParaRPr sz="2000"/>
          </a:p>
        </p:txBody>
      </p:sp>
      <p:pic>
        <p:nvPicPr>
          <p:cNvPr id="100" name="Google Shape;100;p19"/>
          <p:cNvPicPr preferRelativeResize="0"/>
          <p:nvPr/>
        </p:nvPicPr>
        <p:blipFill>
          <a:blip r:embed="rId3">
            <a:alphaModFix/>
          </a:blip>
          <a:stretch>
            <a:fillRect/>
          </a:stretch>
        </p:blipFill>
        <p:spPr>
          <a:xfrm>
            <a:off x="135075" y="761739"/>
            <a:ext cx="6865294" cy="1916975"/>
          </a:xfrm>
          <a:prstGeom prst="rect">
            <a:avLst/>
          </a:prstGeom>
          <a:noFill/>
          <a:ln>
            <a:noFill/>
          </a:ln>
        </p:spPr>
      </p:pic>
      <p:pic>
        <p:nvPicPr>
          <p:cNvPr id="101" name="Google Shape;101;p19"/>
          <p:cNvPicPr preferRelativeResize="0"/>
          <p:nvPr/>
        </p:nvPicPr>
        <p:blipFill>
          <a:blip r:embed="rId4">
            <a:alphaModFix/>
          </a:blip>
          <a:stretch>
            <a:fillRect/>
          </a:stretch>
        </p:blipFill>
        <p:spPr>
          <a:xfrm>
            <a:off x="2422275" y="2874415"/>
            <a:ext cx="6410013" cy="215998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highlight>
                  <a:schemeClr val="lt1"/>
                </a:highlight>
              </a:rPr>
              <a:t>Exploration Analysis</a:t>
            </a:r>
            <a:endParaRPr b="1"/>
          </a:p>
        </p:txBody>
      </p:sp>
      <p:sp>
        <p:nvSpPr>
          <p:cNvPr id="107" name="Google Shape;107;p20"/>
          <p:cNvSpPr txBox="1"/>
          <p:nvPr>
            <p:ph idx="1" type="body"/>
          </p:nvPr>
        </p:nvSpPr>
        <p:spPr>
          <a:xfrm>
            <a:off x="387900" y="3696975"/>
            <a:ext cx="8520600" cy="1176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400">
                <a:solidFill>
                  <a:srgbClr val="000000"/>
                </a:solidFill>
              </a:rPr>
              <a:t>The song with the max number of users has 30,117 users.</a:t>
            </a:r>
            <a:endParaRPr sz="1400">
              <a:solidFill>
                <a:srgbClr val="000000"/>
              </a:solidFill>
            </a:endParaRPr>
          </a:p>
          <a:p>
            <a:pPr indent="0" lvl="0" marL="0" rtl="0" algn="l">
              <a:lnSpc>
                <a:spcPct val="150000"/>
              </a:lnSpc>
              <a:spcBef>
                <a:spcPts val="0"/>
              </a:spcBef>
              <a:spcAft>
                <a:spcPts val="0"/>
              </a:spcAft>
              <a:buClr>
                <a:schemeClr val="dk1"/>
              </a:buClr>
              <a:buSzPts val="1100"/>
              <a:buFont typeface="Arial"/>
              <a:buNone/>
            </a:pPr>
            <a:r>
              <a:rPr lang="en" sz="1400">
                <a:solidFill>
                  <a:srgbClr val="000000"/>
                </a:solidFill>
              </a:rPr>
              <a:t>The user played the max number of songs played 48 songs.</a:t>
            </a:r>
            <a:endParaRPr sz="1400">
              <a:solidFill>
                <a:srgbClr val="000000"/>
              </a:solidFill>
            </a:endParaRPr>
          </a:p>
          <a:p>
            <a:pPr indent="0" lvl="0" marL="0" rtl="0" algn="l">
              <a:lnSpc>
                <a:spcPct val="150000"/>
              </a:lnSpc>
              <a:spcBef>
                <a:spcPts val="0"/>
              </a:spcBef>
              <a:spcAft>
                <a:spcPts val="0"/>
              </a:spcAft>
              <a:buClr>
                <a:schemeClr val="dk1"/>
              </a:buClr>
              <a:buSzPts val="1100"/>
              <a:buFont typeface="Arial"/>
              <a:buNone/>
            </a:pPr>
            <a:r>
              <a:rPr lang="en" sz="1400">
                <a:solidFill>
                  <a:srgbClr val="000000"/>
                </a:solidFill>
              </a:rPr>
              <a:t>The user number for each song and the song number for each user</a:t>
            </a:r>
            <a:r>
              <a:rPr lang="en" sz="1400">
                <a:solidFill>
                  <a:srgbClr val="000000"/>
                </a:solidFill>
              </a:rPr>
              <a:t> both follow power law distribution.</a:t>
            </a:r>
            <a:endParaRPr sz="1400">
              <a:solidFill>
                <a:srgbClr val="000000"/>
              </a:solidFill>
            </a:endParaRPr>
          </a:p>
          <a:p>
            <a:pPr indent="0" lvl="0" marL="0" rtl="0" algn="l">
              <a:spcBef>
                <a:spcPts val="0"/>
              </a:spcBef>
              <a:spcAft>
                <a:spcPts val="1600"/>
              </a:spcAft>
              <a:buNone/>
            </a:pPr>
            <a:r>
              <a:t/>
            </a:r>
            <a:endParaRPr sz="1200">
              <a:solidFill>
                <a:srgbClr val="000000"/>
              </a:solidFill>
            </a:endParaRPr>
          </a:p>
        </p:txBody>
      </p:sp>
      <p:pic>
        <p:nvPicPr>
          <p:cNvPr id="108" name="Google Shape;108;p20"/>
          <p:cNvPicPr preferRelativeResize="0"/>
          <p:nvPr/>
        </p:nvPicPr>
        <p:blipFill>
          <a:blip r:embed="rId3">
            <a:alphaModFix/>
          </a:blip>
          <a:stretch>
            <a:fillRect/>
          </a:stretch>
        </p:blipFill>
        <p:spPr>
          <a:xfrm>
            <a:off x="311688" y="1017725"/>
            <a:ext cx="3571875" cy="2514600"/>
          </a:xfrm>
          <a:prstGeom prst="rect">
            <a:avLst/>
          </a:prstGeom>
          <a:noFill/>
          <a:ln>
            <a:noFill/>
          </a:ln>
        </p:spPr>
      </p:pic>
      <p:pic>
        <p:nvPicPr>
          <p:cNvPr id="109" name="Google Shape;109;p20"/>
          <p:cNvPicPr preferRelativeResize="0"/>
          <p:nvPr/>
        </p:nvPicPr>
        <p:blipFill>
          <a:blip r:embed="rId4">
            <a:alphaModFix/>
          </a:blip>
          <a:stretch>
            <a:fillRect/>
          </a:stretch>
        </p:blipFill>
        <p:spPr>
          <a:xfrm>
            <a:off x="4776563" y="1017725"/>
            <a:ext cx="3609975" cy="2514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idx="1" type="body"/>
          </p:nvPr>
        </p:nvSpPr>
        <p:spPr>
          <a:xfrm>
            <a:off x="311700" y="887975"/>
            <a:ext cx="3009600" cy="1318800"/>
          </a:xfrm>
          <a:prstGeom prst="rect">
            <a:avLst/>
          </a:prstGeom>
        </p:spPr>
        <p:txBody>
          <a:bodyPr anchorCtr="0" anchor="t" bIns="91425" lIns="91425" spcFirstLastPara="1" rIns="91425" wrap="square" tIns="91425">
            <a:noAutofit/>
          </a:bodyPr>
          <a:lstStyle/>
          <a:p>
            <a:pPr indent="0" lvl="0" marL="0" rtl="0" algn="l">
              <a:lnSpc>
                <a:spcPct val="100000"/>
              </a:lnSpc>
              <a:spcBef>
                <a:spcPts val="1400"/>
              </a:spcBef>
              <a:spcAft>
                <a:spcPts val="0"/>
              </a:spcAft>
              <a:buNone/>
            </a:pPr>
            <a:r>
              <a:rPr lang="en" sz="1600">
                <a:solidFill>
                  <a:schemeClr val="dk1"/>
                </a:solidFill>
              </a:rPr>
              <a:t>The relationship between users and songs can be considered as a </a:t>
            </a:r>
            <a:r>
              <a:rPr lang="en" sz="1600">
                <a:solidFill>
                  <a:srgbClr val="FF0000"/>
                </a:solidFill>
              </a:rPr>
              <a:t>bipartite network</a:t>
            </a:r>
            <a:r>
              <a:rPr lang="en" sz="1600">
                <a:solidFill>
                  <a:schemeClr val="dk1"/>
                </a:solidFill>
              </a:rPr>
              <a:t> with users group and songs group, so we built a </a:t>
            </a:r>
            <a:r>
              <a:rPr lang="en" sz="1600">
                <a:solidFill>
                  <a:srgbClr val="FF0000"/>
                </a:solidFill>
              </a:rPr>
              <a:t>one-mode projection</a:t>
            </a:r>
            <a:r>
              <a:rPr lang="en" sz="1600">
                <a:solidFill>
                  <a:srgbClr val="FF0000"/>
                </a:solidFill>
              </a:rPr>
              <a:t> graph</a:t>
            </a:r>
            <a:r>
              <a:rPr lang="en" sz="1600">
                <a:solidFill>
                  <a:schemeClr val="dk1"/>
                </a:solidFill>
              </a:rPr>
              <a:t> </a:t>
            </a:r>
            <a:r>
              <a:rPr lang="en" sz="1600">
                <a:solidFill>
                  <a:srgbClr val="FF0000"/>
                </a:solidFill>
              </a:rPr>
              <a:t>of the songs </a:t>
            </a:r>
            <a:r>
              <a:rPr lang="en" sz="1600">
                <a:solidFill>
                  <a:schemeClr val="dk1"/>
                </a:solidFill>
              </a:rPr>
              <a:t>for our sample set. The weight of each edge that connects a pair of songs was created by the number of users who played the pair of songs.</a:t>
            </a:r>
            <a:endParaRPr sz="1600">
              <a:solidFill>
                <a:schemeClr val="dk1"/>
              </a:solidFill>
            </a:endParaRPr>
          </a:p>
          <a:p>
            <a:pPr indent="0" lvl="0" marL="457200" rtl="0" algn="l">
              <a:lnSpc>
                <a:spcPct val="100000"/>
              </a:lnSpc>
              <a:spcBef>
                <a:spcPts val="1400"/>
              </a:spcBef>
              <a:spcAft>
                <a:spcPts val="0"/>
              </a:spcAft>
              <a:buNone/>
            </a:pPr>
            <a:r>
              <a:t/>
            </a:r>
            <a:endParaRPr sz="1600">
              <a:solidFill>
                <a:schemeClr val="dk1"/>
              </a:solidFill>
            </a:endParaRPr>
          </a:p>
          <a:p>
            <a:pPr indent="0" lvl="0" marL="0" rtl="0" algn="l">
              <a:spcBef>
                <a:spcPts val="1400"/>
              </a:spcBef>
              <a:spcAft>
                <a:spcPts val="1600"/>
              </a:spcAft>
              <a:buNone/>
            </a:pPr>
            <a:r>
              <a:t/>
            </a:r>
            <a:endParaRPr sz="2300"/>
          </a:p>
        </p:txBody>
      </p:sp>
      <p:sp>
        <p:nvSpPr>
          <p:cNvPr id="115" name="Google Shape;115;p21"/>
          <p:cNvSpPr txBox="1"/>
          <p:nvPr>
            <p:ph type="title"/>
          </p:nvPr>
        </p:nvSpPr>
        <p:spPr>
          <a:xfrm>
            <a:off x="311700" y="3916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400">
                <a:highlight>
                  <a:schemeClr val="lt1"/>
                </a:highlight>
              </a:rPr>
              <a:t>Network</a:t>
            </a:r>
            <a:r>
              <a:rPr lang="en"/>
              <a:t> </a:t>
            </a:r>
            <a:r>
              <a:rPr b="1" lang="en" sz="2400">
                <a:highlight>
                  <a:schemeClr val="lt1"/>
                </a:highlight>
              </a:rPr>
              <a:t>Setup</a:t>
            </a:r>
            <a:endParaRPr/>
          </a:p>
        </p:txBody>
      </p:sp>
      <p:sp>
        <p:nvSpPr>
          <p:cNvPr id="116" name="Google Shape;116;p21"/>
          <p:cNvSpPr txBox="1"/>
          <p:nvPr/>
        </p:nvSpPr>
        <p:spPr>
          <a:xfrm>
            <a:off x="4939200" y="4641450"/>
            <a:ext cx="4204800" cy="3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Network Graph of Sample Set</a:t>
            </a:r>
            <a:endParaRPr sz="1200"/>
          </a:p>
        </p:txBody>
      </p:sp>
      <p:pic>
        <p:nvPicPr>
          <p:cNvPr id="117" name="Google Shape;117;p21"/>
          <p:cNvPicPr preferRelativeResize="0"/>
          <p:nvPr/>
        </p:nvPicPr>
        <p:blipFill>
          <a:blip r:embed="rId3">
            <a:alphaModFix/>
          </a:blip>
          <a:stretch>
            <a:fillRect/>
          </a:stretch>
        </p:blipFill>
        <p:spPr>
          <a:xfrm>
            <a:off x="2813200" y="-309125"/>
            <a:ext cx="5870076" cy="5180249"/>
          </a:xfrm>
          <a:prstGeom prst="rect">
            <a:avLst/>
          </a:prstGeom>
          <a:noFill/>
          <a:ln>
            <a:noFill/>
          </a:ln>
        </p:spPr>
      </p:pic>
      <p:sp>
        <p:nvSpPr>
          <p:cNvPr id="118" name="Google Shape;118;p21"/>
          <p:cNvSpPr txBox="1"/>
          <p:nvPr/>
        </p:nvSpPr>
        <p:spPr>
          <a:xfrm>
            <a:off x="3419325" y="373475"/>
            <a:ext cx="1896000" cy="66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t>Number of nodes: 3535</a:t>
            </a:r>
            <a:endParaRPr sz="1100"/>
          </a:p>
          <a:p>
            <a:pPr indent="0" lvl="0" marL="0" rtl="0" algn="l">
              <a:spcBef>
                <a:spcPts val="0"/>
              </a:spcBef>
              <a:spcAft>
                <a:spcPts val="0"/>
              </a:spcAft>
              <a:buNone/>
            </a:pPr>
            <a:r>
              <a:rPr lang="en" sz="1100"/>
              <a:t>Number of edges: 201205</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